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16"/>
  </p:notesMasterIdLst>
  <p:sldIdLst>
    <p:sldId id="256" r:id="rId2"/>
    <p:sldId id="277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FB3BE-1562-4558-B106-B1168B79BB98}" type="datetimeFigureOut">
              <a:rPr lang="en-IN" smtClean="0"/>
              <a:pPr/>
              <a:t>16-12-2025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C39FC-DF2B-4B95-8962-9916808EBE6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43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714375"/>
            <a:ext cx="3429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998" tIns="31990" rIns="63998" bIns="31990" anchor="t" anchorCtr="0">
            <a:noAutofit/>
          </a:bodyPr>
          <a:lstStyle/>
          <a:p>
            <a:endParaRPr/>
          </a:p>
        </p:txBody>
      </p:sp>
      <p:sp>
        <p:nvSpPr>
          <p:cNvPr id="54" name="Google Shape;54;p1:notes"/>
          <p:cNvSpPr txBox="1">
            <a:spLocks noGrp="1"/>
          </p:cNvSpPr>
          <p:nvPr>
            <p:ph type="sldNum" idx="12"/>
          </p:nvPr>
        </p:nvSpPr>
        <p:spPr>
          <a:xfrm>
            <a:off x="3237178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998" tIns="31990" rIns="63998" bIns="31990" anchor="b" anchorCtr="0">
            <a:noAutofit/>
          </a:bodyPr>
          <a:lstStyle/>
          <a:p>
            <a:fld id="{00000000-1234-1234-1234-123412341234}" type="slidenum">
              <a:rPr lang="en-US"/>
              <a:pPr/>
              <a:t>3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714375"/>
            <a:ext cx="3429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0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998" tIns="31990" rIns="63998" bIns="31990" anchor="t" anchorCtr="0">
            <a:noAutofit/>
          </a:bodyPr>
          <a:lstStyle/>
          <a:p>
            <a:endParaRPr/>
          </a:p>
        </p:txBody>
      </p:sp>
      <p:sp>
        <p:nvSpPr>
          <p:cNvPr id="220" name="Google Shape;220;p10:notes"/>
          <p:cNvSpPr txBox="1">
            <a:spLocks noGrp="1"/>
          </p:cNvSpPr>
          <p:nvPr>
            <p:ph type="sldNum" idx="12"/>
          </p:nvPr>
        </p:nvSpPr>
        <p:spPr>
          <a:xfrm>
            <a:off x="3237178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998" tIns="31990" rIns="63998" bIns="31990" anchor="b" anchorCtr="0">
            <a:noAutofit/>
          </a:bodyPr>
          <a:lstStyle/>
          <a:p>
            <a:fld id="{00000000-1234-1234-1234-123412341234}" type="slidenum">
              <a:rPr lang="en-US"/>
              <a:pPr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714375"/>
            <a:ext cx="3429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998" tIns="31990" rIns="63998" bIns="31990" anchor="t" anchorCtr="0">
            <a:noAutofit/>
          </a:bodyPr>
          <a:lstStyle/>
          <a:p>
            <a:endParaRPr/>
          </a:p>
        </p:txBody>
      </p:sp>
      <p:sp>
        <p:nvSpPr>
          <p:cNvPr id="62" name="Google Shape;62;p2:notes"/>
          <p:cNvSpPr txBox="1">
            <a:spLocks noGrp="1"/>
          </p:cNvSpPr>
          <p:nvPr>
            <p:ph type="sldNum" idx="12"/>
          </p:nvPr>
        </p:nvSpPr>
        <p:spPr>
          <a:xfrm>
            <a:off x="3237178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998" tIns="31990" rIns="63998" bIns="31990" anchor="b" anchorCtr="0">
            <a:noAutofit/>
          </a:bodyPr>
          <a:lstStyle/>
          <a:p>
            <a:fld id="{00000000-1234-1234-1234-123412341234}" type="slidenum">
              <a:rPr lang="en-US"/>
              <a:pPr/>
              <a:t>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714375"/>
            <a:ext cx="3429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998" tIns="31990" rIns="63998" bIns="31990" anchor="t" anchorCtr="0">
            <a:noAutofit/>
          </a:bodyPr>
          <a:lstStyle/>
          <a:p>
            <a:endParaRPr/>
          </a:p>
        </p:txBody>
      </p:sp>
      <p:sp>
        <p:nvSpPr>
          <p:cNvPr id="72" name="Google Shape;72;p3:notes"/>
          <p:cNvSpPr txBox="1">
            <a:spLocks noGrp="1"/>
          </p:cNvSpPr>
          <p:nvPr>
            <p:ph type="sldNum" idx="12"/>
          </p:nvPr>
        </p:nvSpPr>
        <p:spPr>
          <a:xfrm>
            <a:off x="3237178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998" tIns="31990" rIns="63998" bIns="31990" anchor="b" anchorCtr="0">
            <a:noAutofit/>
          </a:bodyPr>
          <a:lstStyle/>
          <a:p>
            <a:fld id="{00000000-1234-1234-1234-123412341234}" type="slidenum">
              <a:rPr lang="en-US"/>
              <a:pPr/>
              <a:t>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714375"/>
            <a:ext cx="3429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4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998" tIns="31990" rIns="63998" bIns="31990" anchor="t" anchorCtr="0">
            <a:noAutofit/>
          </a:bodyPr>
          <a:lstStyle/>
          <a:p>
            <a:endParaRPr/>
          </a:p>
        </p:txBody>
      </p:sp>
      <p:sp>
        <p:nvSpPr>
          <p:cNvPr id="94" name="Google Shape;94;p4:notes"/>
          <p:cNvSpPr txBox="1">
            <a:spLocks noGrp="1"/>
          </p:cNvSpPr>
          <p:nvPr>
            <p:ph type="sldNum" idx="12"/>
          </p:nvPr>
        </p:nvSpPr>
        <p:spPr>
          <a:xfrm>
            <a:off x="3237178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998" tIns="31990" rIns="63998" bIns="31990" anchor="b" anchorCtr="0">
            <a:noAutofit/>
          </a:bodyPr>
          <a:lstStyle/>
          <a:p>
            <a:fld id="{00000000-1234-1234-1234-123412341234}" type="slidenum">
              <a:rPr lang="en-US"/>
              <a:pPr/>
              <a:t>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714375"/>
            <a:ext cx="3429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998" tIns="31990" rIns="63998" bIns="31990" anchor="t" anchorCtr="0">
            <a:noAutofit/>
          </a:bodyPr>
          <a:lstStyle/>
          <a:p>
            <a:endParaRPr/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237178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998" tIns="31990" rIns="63998" bIns="31990" anchor="b" anchorCtr="0">
            <a:noAutofit/>
          </a:bodyPr>
          <a:lstStyle/>
          <a:p>
            <a:fld id="{00000000-1234-1234-1234-123412341234}" type="slidenum">
              <a:rPr lang="en-US"/>
              <a:pPr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714375"/>
            <a:ext cx="3429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998" tIns="31990" rIns="63998" bIns="31990" anchor="t" anchorCtr="0">
            <a:noAutofit/>
          </a:bodyPr>
          <a:lstStyle/>
          <a:p>
            <a:endParaRPr/>
          </a:p>
        </p:txBody>
      </p:sp>
      <p:sp>
        <p:nvSpPr>
          <p:cNvPr id="132" name="Google Shape;132;p6:notes"/>
          <p:cNvSpPr txBox="1">
            <a:spLocks noGrp="1"/>
          </p:cNvSpPr>
          <p:nvPr>
            <p:ph type="sldNum" idx="12"/>
          </p:nvPr>
        </p:nvSpPr>
        <p:spPr>
          <a:xfrm>
            <a:off x="3237178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998" tIns="31990" rIns="63998" bIns="31990" anchor="b" anchorCtr="0">
            <a:noAutofit/>
          </a:bodyPr>
          <a:lstStyle/>
          <a:p>
            <a:fld id="{00000000-1234-1234-1234-123412341234}" type="slidenum">
              <a:rPr lang="en-US"/>
              <a:pPr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714375"/>
            <a:ext cx="3429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998" tIns="31990" rIns="63998" bIns="31990" anchor="t" anchorCtr="0">
            <a:noAutofit/>
          </a:bodyPr>
          <a:lstStyle/>
          <a:p>
            <a:endParaRPr/>
          </a:p>
        </p:txBody>
      </p:sp>
      <p:sp>
        <p:nvSpPr>
          <p:cNvPr id="148" name="Google Shape;148;p7:notes"/>
          <p:cNvSpPr txBox="1">
            <a:spLocks noGrp="1"/>
          </p:cNvSpPr>
          <p:nvPr>
            <p:ph type="sldNum" idx="12"/>
          </p:nvPr>
        </p:nvSpPr>
        <p:spPr>
          <a:xfrm>
            <a:off x="3237178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998" tIns="31990" rIns="63998" bIns="31990" anchor="b" anchorCtr="0">
            <a:noAutofit/>
          </a:bodyPr>
          <a:lstStyle/>
          <a:p>
            <a:fld id="{00000000-1234-1234-1234-123412341234}" type="slidenum">
              <a:rPr lang="en-US"/>
              <a:pPr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714375"/>
            <a:ext cx="3429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998" tIns="31990" rIns="63998" bIns="31990" anchor="t" anchorCtr="0">
            <a:noAutofit/>
          </a:bodyPr>
          <a:lstStyle/>
          <a:p>
            <a:endParaRPr/>
          </a:p>
        </p:txBody>
      </p:sp>
      <p:sp>
        <p:nvSpPr>
          <p:cNvPr id="161" name="Google Shape;161;p8:notes"/>
          <p:cNvSpPr txBox="1">
            <a:spLocks noGrp="1"/>
          </p:cNvSpPr>
          <p:nvPr>
            <p:ph type="sldNum" idx="12"/>
          </p:nvPr>
        </p:nvSpPr>
        <p:spPr>
          <a:xfrm>
            <a:off x="3237178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998" tIns="31990" rIns="63998" bIns="31990" anchor="b" anchorCtr="0">
            <a:noAutofit/>
          </a:bodyPr>
          <a:lstStyle/>
          <a:p>
            <a:fld id="{00000000-1234-1234-1234-123412341234}" type="slidenum">
              <a:rPr lang="en-US"/>
              <a:pPr/>
              <a:t>10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714375"/>
            <a:ext cx="3429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998" tIns="31990" rIns="63998" bIns="31990" anchor="t" anchorCtr="0">
            <a:noAutofit/>
          </a:bodyPr>
          <a:lstStyle/>
          <a:p>
            <a:endParaRPr/>
          </a:p>
        </p:txBody>
      </p:sp>
      <p:sp>
        <p:nvSpPr>
          <p:cNvPr id="197" name="Google Shape;197;p9:notes"/>
          <p:cNvSpPr txBox="1">
            <a:spLocks noGrp="1"/>
          </p:cNvSpPr>
          <p:nvPr>
            <p:ph type="sldNum" idx="12"/>
          </p:nvPr>
        </p:nvSpPr>
        <p:spPr>
          <a:xfrm>
            <a:off x="3237178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998" tIns="31990" rIns="63998" bIns="31990" anchor="b" anchorCtr="0">
            <a:noAutofit/>
          </a:bodyPr>
          <a:lstStyle/>
          <a:p>
            <a:fld id="{00000000-1234-1234-1234-123412341234}" type="slidenum">
              <a:rPr lang="en-US"/>
              <a:pPr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636-4462-45DC-BB00-FF6375F9F6C0}" type="datetimeFigureOut">
              <a:rPr lang="en-IN" smtClean="0"/>
              <a:pPr/>
              <a:t>16-12-2025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3EC4-EDD9-42C1-AC18-D944FC4FABD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636-4462-45DC-BB00-FF6375F9F6C0}" type="datetimeFigureOut">
              <a:rPr lang="en-IN" smtClean="0"/>
              <a:pPr/>
              <a:t>16-12-2025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3EC4-EDD9-42C1-AC18-D944FC4FABD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636-4462-45DC-BB00-FF6375F9F6C0}" type="datetimeFigureOut">
              <a:rPr lang="en-IN" smtClean="0"/>
              <a:pPr/>
              <a:t>16-12-2025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3EC4-EDD9-42C1-AC18-D944FC4FABD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636-4462-45DC-BB00-FF6375F9F6C0}" type="datetimeFigureOut">
              <a:rPr lang="en-IN" smtClean="0"/>
              <a:pPr/>
              <a:t>16-12-2025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3EC4-EDD9-42C1-AC18-D944FC4FABD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636-4462-45DC-BB00-FF6375F9F6C0}" type="datetimeFigureOut">
              <a:rPr lang="en-IN" smtClean="0"/>
              <a:pPr/>
              <a:t>16-12-2025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3EC4-EDD9-42C1-AC18-D944FC4FABD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636-4462-45DC-BB00-FF6375F9F6C0}" type="datetimeFigureOut">
              <a:rPr lang="en-IN" smtClean="0"/>
              <a:pPr/>
              <a:t>16-12-2025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3EC4-EDD9-42C1-AC18-D944FC4FABD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636-4462-45DC-BB00-FF6375F9F6C0}" type="datetimeFigureOut">
              <a:rPr lang="en-IN" smtClean="0"/>
              <a:pPr/>
              <a:t>16-12-2025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3EC4-EDD9-42C1-AC18-D944FC4FABD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636-4462-45DC-BB00-FF6375F9F6C0}" type="datetimeFigureOut">
              <a:rPr lang="en-IN" smtClean="0"/>
              <a:pPr/>
              <a:t>16-12-2025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3EC4-EDD9-42C1-AC18-D944FC4FABD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636-4462-45DC-BB00-FF6375F9F6C0}" type="datetimeFigureOut">
              <a:rPr lang="en-IN" smtClean="0"/>
              <a:pPr/>
              <a:t>16-12-2025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3EC4-EDD9-42C1-AC18-D944FC4FABD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636-4462-45DC-BB00-FF6375F9F6C0}" type="datetimeFigureOut">
              <a:rPr lang="en-IN" smtClean="0"/>
              <a:pPr/>
              <a:t>16-12-2025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3EC4-EDD9-42C1-AC18-D944FC4FABD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3636-4462-45DC-BB00-FF6375F9F6C0}" type="datetimeFigureOut">
              <a:rPr lang="en-IN" smtClean="0"/>
              <a:pPr/>
              <a:t>16-12-2025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3EC4-EDD9-42C1-AC18-D944FC4FABD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A3636-4462-45DC-BB00-FF6375F9F6C0}" type="datetimeFigureOut">
              <a:rPr lang="en-IN" smtClean="0"/>
              <a:pPr/>
              <a:t>16-12-2025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F3EC4-EDD9-42C1-AC18-D944FC4FABDD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3F2F65-8282-9C7E-CEBC-B3FCF09DF9DC}"/>
              </a:ext>
            </a:extLst>
          </p:cNvPr>
          <p:cNvSpPr txBox="1"/>
          <p:nvPr/>
        </p:nvSpPr>
        <p:spPr>
          <a:xfrm>
            <a:off x="1294806" y="1052618"/>
            <a:ext cx="96578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000" b="1" i="0" u="none" strike="noStrike" kern="1200" cap="all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Gill Sans MT"/>
                <a:ea typeface="+mj-ea"/>
                <a:cs typeface="+mj-cs"/>
              </a:rPr>
              <a:t>MACHINE LEARNING</a:t>
            </a:r>
          </a:p>
          <a:p>
            <a:pPr algn="ctr"/>
            <a:r>
              <a:rPr lang="en-US" sz="4000" b="1" cap="all" dirty="0">
                <a:solidFill>
                  <a:schemeClr val="accent2">
                    <a:lumMod val="50000"/>
                  </a:schemeClr>
                </a:solidFill>
                <a:latin typeface="Gill Sans MT"/>
                <a:ea typeface="+mj-ea"/>
                <a:cs typeface="+mj-cs"/>
              </a:rPr>
              <a:t>(24AD2204)</a:t>
            </a:r>
            <a:endParaRPr lang="en-IN" sz="40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0DF350-8210-F6D1-2201-7DA9FC81E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6119091"/>
            <a:ext cx="12192000" cy="73890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5F640656-3048-2A08-BF39-81705306F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2403" y="3884208"/>
            <a:ext cx="9263922" cy="10961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Applications of Machine Learning, Issues in ML</a:t>
            </a:r>
            <a:endParaRPr kumimoji="0" lang="en-US" sz="28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F2F65-8282-9C7E-CEBC-B3FCF09DF9DC}"/>
              </a:ext>
            </a:extLst>
          </p:cNvPr>
          <p:cNvSpPr txBox="1"/>
          <p:nvPr/>
        </p:nvSpPr>
        <p:spPr>
          <a:xfrm>
            <a:off x="1474914" y="2742871"/>
            <a:ext cx="96578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200" b="1" i="0" u="none" strike="noStrike" kern="1200" cap="all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Gill Sans MT"/>
                <a:ea typeface="+mj-ea"/>
                <a:cs typeface="+mj-cs"/>
              </a:rPr>
              <a:t>Lecture</a:t>
            </a:r>
            <a:r>
              <a:rPr kumimoji="0" lang="en-US" sz="3200" b="1" i="0" u="none" strike="noStrike" kern="1200" cap="all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Gill Sans MT"/>
                <a:ea typeface="+mj-ea"/>
                <a:cs typeface="+mj-cs"/>
              </a:rPr>
              <a:t> - 2</a:t>
            </a:r>
            <a:endParaRPr kumimoji="0" lang="en-US" sz="3200" b="1" i="0" u="none" strike="noStrike" kern="1200" cap="all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Gill Sans MT"/>
              <a:ea typeface="+mj-ea"/>
              <a:cs typeface="+mj-cs"/>
            </a:endParaRPr>
          </a:p>
        </p:txBody>
      </p:sp>
      <p:pic>
        <p:nvPicPr>
          <p:cNvPr id="2" name="Picture 2" descr="MAPS &amp; DIRECTIONS - Best Private University in Telangana &amp; Andhra Pradesh | KLH  Hyderabad">
            <a:extLst>
              <a:ext uri="{FF2B5EF4-FFF2-40B4-BE49-F238E27FC236}">
                <a16:creationId xmlns:a16="http://schemas.microsoft.com/office/drawing/2014/main" id="{1F8E7B94-D777-FAD5-CFFF-24D5AB3DF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562" y="-416953"/>
            <a:ext cx="1908438" cy="14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170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/>
          <p:nvPr/>
        </p:nvSpPr>
        <p:spPr>
          <a:xfrm>
            <a:off x="1543897" y="457905"/>
            <a:ext cx="8736175" cy="636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25000"/>
              </a:lnSpc>
              <a:buClr>
                <a:srgbClr val="383838"/>
              </a:buClr>
              <a:buSzPts val="3400"/>
            </a:pPr>
            <a:r>
              <a:rPr lang="en-US" sz="28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Popular Machine Learning Tools</a:t>
            </a:r>
            <a:endParaRPr sz="2800"/>
          </a:p>
        </p:txBody>
      </p:sp>
      <p:sp>
        <p:nvSpPr>
          <p:cNvPr id="164" name="Google Shape;164;p20"/>
          <p:cNvSpPr/>
          <p:nvPr/>
        </p:nvSpPr>
        <p:spPr>
          <a:xfrm>
            <a:off x="726480" y="1589088"/>
            <a:ext cx="3458568" cy="2450008"/>
          </a:xfrm>
          <a:prstGeom prst="roundRect">
            <a:avLst>
              <a:gd name="adj" fmla="val 4976"/>
            </a:avLst>
          </a:prstGeom>
          <a:solidFill>
            <a:srgbClr val="F7F7F7"/>
          </a:solidFill>
          <a:ln>
            <a:noFill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726480" y="1563688"/>
            <a:ext cx="3458568" cy="101600"/>
          </a:xfrm>
          <a:prstGeom prst="roundRect">
            <a:avLst>
              <a:gd name="adj" fmla="val 75083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2183358" y="1316732"/>
            <a:ext cx="544810" cy="544810"/>
          </a:xfrm>
          <a:prstGeom prst="roundRect">
            <a:avLst>
              <a:gd name="adj" fmla="val 139865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pic>
        <p:nvPicPr>
          <p:cNvPr id="167" name="Google Shape;167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6772" y="1480146"/>
            <a:ext cx="217884" cy="21788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/>
          <p:nvPr/>
        </p:nvSpPr>
        <p:spPr>
          <a:xfrm>
            <a:off x="933450" y="2043113"/>
            <a:ext cx="1816298" cy="22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3529"/>
              </a:lnSpc>
              <a:buClr>
                <a:srgbClr val="383838"/>
              </a:buClr>
              <a:buSzPts val="1700"/>
            </a:pPr>
            <a:r>
              <a:rPr lang="en-US" sz="14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Python</a:t>
            </a:r>
            <a:endParaRPr sz="1400"/>
          </a:p>
        </p:txBody>
      </p:sp>
      <p:sp>
        <p:nvSpPr>
          <p:cNvPr id="169" name="Google Shape;169;p20"/>
          <p:cNvSpPr/>
          <p:nvPr/>
        </p:nvSpPr>
        <p:spPr>
          <a:xfrm>
            <a:off x="933450" y="2379068"/>
            <a:ext cx="3044627" cy="1453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8823"/>
              </a:lnSpc>
              <a:buClr>
                <a:srgbClr val="383838"/>
              </a:buClr>
              <a:buSzPts val="1700"/>
            </a:pPr>
            <a:r>
              <a:rPr lang="en-US" sz="14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Most popular open source language. Strong libraries: </a:t>
            </a:r>
            <a:r>
              <a:rPr lang="en-US" sz="1400" dirty="0" err="1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NumPy</a:t>
            </a:r>
            <a:r>
              <a:rPr lang="en-US" sz="14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 (math), </a:t>
            </a:r>
            <a:r>
              <a:rPr lang="en-US" sz="1400" dirty="0" err="1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SciPy</a:t>
            </a:r>
            <a:r>
              <a:rPr lang="en-US" sz="14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 (algorithms), matplotlib (plotting), </a:t>
            </a:r>
            <a:r>
              <a:rPr lang="en-US" sz="1400" dirty="0" err="1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scikit</a:t>
            </a:r>
            <a:r>
              <a:rPr lang="en-US" sz="14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-learn (machine learning). Designed by Guido van Rossum, first released 1991.</a:t>
            </a:r>
            <a:endParaRPr sz="1400"/>
          </a:p>
        </p:txBody>
      </p:sp>
      <p:sp>
        <p:nvSpPr>
          <p:cNvPr id="170" name="Google Shape;170;p20"/>
          <p:cNvSpPr/>
          <p:nvPr/>
        </p:nvSpPr>
        <p:spPr>
          <a:xfrm>
            <a:off x="4366617" y="1589088"/>
            <a:ext cx="3458667" cy="2450008"/>
          </a:xfrm>
          <a:prstGeom prst="roundRect">
            <a:avLst>
              <a:gd name="adj" fmla="val 4976"/>
            </a:avLst>
          </a:prstGeom>
          <a:solidFill>
            <a:srgbClr val="F7F7F7"/>
          </a:solidFill>
          <a:ln>
            <a:noFill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4366617" y="1563688"/>
            <a:ext cx="3458667" cy="101600"/>
          </a:xfrm>
          <a:prstGeom prst="roundRect">
            <a:avLst>
              <a:gd name="adj" fmla="val 75083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5823496" y="1316732"/>
            <a:ext cx="544810" cy="544810"/>
          </a:xfrm>
          <a:prstGeom prst="roundRect">
            <a:avLst>
              <a:gd name="adj" fmla="val 139865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pic>
        <p:nvPicPr>
          <p:cNvPr id="173" name="Google Shape;173;p2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6910" y="1480146"/>
            <a:ext cx="217884" cy="21788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/>
          <p:nvPr/>
        </p:nvSpPr>
        <p:spPr>
          <a:xfrm>
            <a:off x="4573588" y="2043113"/>
            <a:ext cx="1816298" cy="22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3529"/>
              </a:lnSpc>
              <a:buClr>
                <a:srgbClr val="383838"/>
              </a:buClr>
              <a:buSzPts val="1700"/>
            </a:pPr>
            <a:r>
              <a:rPr lang="en-US" sz="14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R</a:t>
            </a:r>
            <a:endParaRPr sz="1400"/>
          </a:p>
        </p:txBody>
      </p:sp>
      <p:sp>
        <p:nvSpPr>
          <p:cNvPr id="175" name="Google Shape;175;p20"/>
          <p:cNvSpPr/>
          <p:nvPr/>
        </p:nvSpPr>
        <p:spPr>
          <a:xfrm>
            <a:off x="4573588" y="2379068"/>
            <a:ext cx="3044726" cy="1453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8823"/>
              </a:lnSpc>
              <a:buClr>
                <a:srgbClr val="383838"/>
              </a:buClr>
              <a:buSzPts val="1700"/>
            </a:pPr>
            <a:r>
              <a:rPr lang="en-US" sz="14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Language for statistical computing. Extremely popular in academia among statisticians and data miners. Key libraries: </a:t>
            </a:r>
            <a:r>
              <a:rPr lang="en-US" sz="1400" dirty="0" err="1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plyr</a:t>
            </a:r>
            <a:r>
              <a:rPr lang="en-US" sz="14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/</a:t>
            </a:r>
            <a:r>
              <a:rPr lang="en-US" sz="1400" dirty="0" err="1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dplyr</a:t>
            </a:r>
            <a:r>
              <a:rPr lang="en-US" sz="14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, caret, ggplot2. Supported by R Foundation.</a:t>
            </a:r>
            <a:endParaRPr sz="1400"/>
          </a:p>
        </p:txBody>
      </p:sp>
      <p:sp>
        <p:nvSpPr>
          <p:cNvPr id="176" name="Google Shape;176;p20"/>
          <p:cNvSpPr/>
          <p:nvPr/>
        </p:nvSpPr>
        <p:spPr>
          <a:xfrm>
            <a:off x="8006854" y="1589088"/>
            <a:ext cx="3458667" cy="2450008"/>
          </a:xfrm>
          <a:prstGeom prst="roundRect">
            <a:avLst>
              <a:gd name="adj" fmla="val 4976"/>
            </a:avLst>
          </a:prstGeom>
          <a:solidFill>
            <a:srgbClr val="F7F7F7"/>
          </a:solidFill>
          <a:ln>
            <a:noFill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8006854" y="1563688"/>
            <a:ext cx="3458667" cy="101600"/>
          </a:xfrm>
          <a:prstGeom prst="roundRect">
            <a:avLst>
              <a:gd name="adj" fmla="val 75083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9463733" y="1316732"/>
            <a:ext cx="544810" cy="544810"/>
          </a:xfrm>
          <a:prstGeom prst="roundRect">
            <a:avLst>
              <a:gd name="adj" fmla="val 139865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pic>
        <p:nvPicPr>
          <p:cNvPr id="179" name="Google Shape;179;p2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27146" y="1480146"/>
            <a:ext cx="217884" cy="21788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/>
          <p:nvPr/>
        </p:nvSpPr>
        <p:spPr>
          <a:xfrm>
            <a:off x="8213824" y="2043113"/>
            <a:ext cx="1816298" cy="22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3529"/>
              </a:lnSpc>
              <a:buClr>
                <a:srgbClr val="383838"/>
              </a:buClr>
              <a:buSzPts val="1700"/>
            </a:pPr>
            <a:r>
              <a:rPr lang="en-US" sz="14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MATLAB</a:t>
            </a:r>
            <a:endParaRPr sz="1400"/>
          </a:p>
        </p:txBody>
      </p:sp>
      <p:sp>
        <p:nvSpPr>
          <p:cNvPr id="181" name="Google Shape;181;p20"/>
          <p:cNvSpPr/>
          <p:nvPr/>
        </p:nvSpPr>
        <p:spPr>
          <a:xfrm>
            <a:off x="8213825" y="2379067"/>
            <a:ext cx="3044726" cy="116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8823"/>
              </a:lnSpc>
              <a:buClr>
                <a:srgbClr val="383838"/>
              </a:buClr>
              <a:buSzPts val="1700"/>
            </a:pPr>
            <a:r>
              <a:rPr lang="en-US" sz="14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Licensed commercial software with robust numerical computing support. Professionally developed by </a:t>
            </a:r>
            <a:r>
              <a:rPr lang="en-US" sz="1400" dirty="0" err="1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MathWorks</a:t>
            </a:r>
            <a:r>
              <a:rPr lang="en-US" sz="14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 since 1984. Scales for large datasets via parallel processing.</a:t>
            </a:r>
            <a:endParaRPr sz="1400"/>
          </a:p>
        </p:txBody>
      </p:sp>
      <p:sp>
        <p:nvSpPr>
          <p:cNvPr id="182" name="Google Shape;182;p20"/>
          <p:cNvSpPr/>
          <p:nvPr/>
        </p:nvSpPr>
        <p:spPr>
          <a:xfrm>
            <a:off x="726480" y="4493022"/>
            <a:ext cx="5278735" cy="1868785"/>
          </a:xfrm>
          <a:prstGeom prst="roundRect">
            <a:avLst>
              <a:gd name="adj" fmla="val 6524"/>
            </a:avLst>
          </a:prstGeom>
          <a:solidFill>
            <a:srgbClr val="F7F7F7"/>
          </a:solidFill>
          <a:ln>
            <a:noFill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726480" y="4467622"/>
            <a:ext cx="5278735" cy="101600"/>
          </a:xfrm>
          <a:prstGeom prst="roundRect">
            <a:avLst>
              <a:gd name="adj" fmla="val 75083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3093393" y="4220667"/>
            <a:ext cx="544810" cy="544810"/>
          </a:xfrm>
          <a:prstGeom prst="roundRect">
            <a:avLst>
              <a:gd name="adj" fmla="val 139865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pic>
        <p:nvPicPr>
          <p:cNvPr id="185" name="Google Shape;185;p2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56806" y="4384081"/>
            <a:ext cx="217884" cy="21788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/>
          <p:nvPr/>
        </p:nvSpPr>
        <p:spPr>
          <a:xfrm>
            <a:off x="933450" y="4947047"/>
            <a:ext cx="1816298" cy="22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3529"/>
              </a:lnSpc>
              <a:buClr>
                <a:srgbClr val="383838"/>
              </a:buClr>
              <a:buSzPts val="1700"/>
            </a:pPr>
            <a:r>
              <a:rPr lang="en-US" sz="14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SAS</a:t>
            </a:r>
            <a:endParaRPr sz="1400"/>
          </a:p>
        </p:txBody>
      </p:sp>
      <p:sp>
        <p:nvSpPr>
          <p:cNvPr id="187" name="Google Shape;187;p20"/>
          <p:cNvSpPr/>
          <p:nvPr/>
        </p:nvSpPr>
        <p:spPr>
          <a:xfrm>
            <a:off x="933451" y="5283002"/>
            <a:ext cx="4864794" cy="87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8823"/>
              </a:lnSpc>
              <a:buClr>
                <a:srgbClr val="383838"/>
              </a:buClr>
              <a:buSzPts val="1700"/>
            </a:pPr>
            <a:r>
              <a:rPr lang="en-US" sz="14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Statistical Analysis System. Licensed software suite with components like Base SAS, SAS/INSIGHT, Enterprise Miner. First released 1976, developed in C.</a:t>
            </a:r>
            <a:endParaRPr sz="1400"/>
          </a:p>
        </p:txBody>
      </p:sp>
      <p:sp>
        <p:nvSpPr>
          <p:cNvPr id="188" name="Google Shape;188;p20"/>
          <p:cNvSpPr/>
          <p:nvPr/>
        </p:nvSpPr>
        <p:spPr>
          <a:xfrm>
            <a:off x="6186785" y="4493022"/>
            <a:ext cx="5278735" cy="1868785"/>
          </a:xfrm>
          <a:prstGeom prst="roundRect">
            <a:avLst>
              <a:gd name="adj" fmla="val 6524"/>
            </a:avLst>
          </a:prstGeom>
          <a:solidFill>
            <a:srgbClr val="F7F7F7"/>
          </a:solidFill>
          <a:ln>
            <a:noFill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6186785" y="4467622"/>
            <a:ext cx="5278735" cy="101600"/>
          </a:xfrm>
          <a:prstGeom prst="roundRect">
            <a:avLst>
              <a:gd name="adj" fmla="val 75083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8553698" y="4220667"/>
            <a:ext cx="544810" cy="544810"/>
          </a:xfrm>
          <a:prstGeom prst="roundRect">
            <a:avLst>
              <a:gd name="adj" fmla="val 139865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pic>
        <p:nvPicPr>
          <p:cNvPr id="191" name="Google Shape;191;p20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17112" y="4384081"/>
            <a:ext cx="217884" cy="21788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/>
          <p:nvPr/>
        </p:nvSpPr>
        <p:spPr>
          <a:xfrm>
            <a:off x="6393756" y="4947047"/>
            <a:ext cx="1816298" cy="22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3529"/>
              </a:lnSpc>
              <a:buClr>
                <a:srgbClr val="383838"/>
              </a:buClr>
              <a:buSzPts val="1700"/>
            </a:pPr>
            <a:r>
              <a:rPr lang="en-US" sz="14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Other Tools</a:t>
            </a:r>
            <a:endParaRPr sz="1400"/>
          </a:p>
        </p:txBody>
      </p:sp>
      <p:sp>
        <p:nvSpPr>
          <p:cNvPr id="193" name="Google Shape;193;p20"/>
          <p:cNvSpPr/>
          <p:nvPr/>
        </p:nvSpPr>
        <p:spPr>
          <a:xfrm>
            <a:off x="6393756" y="5283002"/>
            <a:ext cx="4864794" cy="87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8823"/>
              </a:lnSpc>
              <a:buClr>
                <a:srgbClr val="383838"/>
              </a:buClr>
              <a:buSzPts val="1700"/>
            </a:pPr>
            <a:r>
              <a:rPr lang="en-US" sz="14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SPSS (IBM-owned), Julia (open source, released 2012). Each offers specialized capabilities for different machine learning needs and use cases.</a:t>
            </a:r>
            <a:endParaRPr sz="1400"/>
          </a:p>
        </p:txBody>
      </p:sp>
      <p:pic>
        <p:nvPicPr>
          <p:cNvPr id="2" name="Picture 2" descr="MAPS &amp; DIRECTIONS - Best Private University in Telangana &amp; Andhra Pradesh | KLH  Hyderabad">
            <a:extLst>
              <a:ext uri="{FF2B5EF4-FFF2-40B4-BE49-F238E27FC236}">
                <a16:creationId xmlns:a16="http://schemas.microsoft.com/office/drawing/2014/main" id="{66653157-EA48-3E39-46F5-8A62DEFFE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562" y="-416953"/>
            <a:ext cx="1908438" cy="14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1" descr="preencoded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81891" y="318656"/>
            <a:ext cx="4059382" cy="605443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/>
          <p:nvPr/>
        </p:nvSpPr>
        <p:spPr>
          <a:xfrm>
            <a:off x="5219502" y="304271"/>
            <a:ext cx="6252062" cy="319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4590"/>
              </a:lnSpc>
              <a:buClr>
                <a:srgbClr val="383838"/>
              </a:buClr>
              <a:buSzPts val="3050"/>
            </a:pPr>
            <a:r>
              <a:rPr lang="en-US" sz="25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Critical Issues &amp; Ethical Considerations</a:t>
            </a:r>
            <a:endParaRPr sz="2500"/>
          </a:p>
        </p:txBody>
      </p:sp>
      <p:sp>
        <p:nvSpPr>
          <p:cNvPr id="201" name="Google Shape;201;p21"/>
          <p:cNvSpPr/>
          <p:nvPr/>
        </p:nvSpPr>
        <p:spPr>
          <a:xfrm>
            <a:off x="5219502" y="1131788"/>
            <a:ext cx="3081536" cy="2733630"/>
          </a:xfrm>
          <a:prstGeom prst="roundRect">
            <a:avLst>
              <a:gd name="adj" fmla="val 2637"/>
            </a:avLst>
          </a:prstGeom>
          <a:solidFill>
            <a:srgbClr val="E6E6E6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sp>
        <p:nvSpPr>
          <p:cNvPr id="202" name="Google Shape;202;p21"/>
          <p:cNvSpPr/>
          <p:nvPr/>
        </p:nvSpPr>
        <p:spPr>
          <a:xfrm>
            <a:off x="5387677" y="1119849"/>
            <a:ext cx="485577" cy="485577"/>
          </a:xfrm>
          <a:prstGeom prst="roundRect">
            <a:avLst>
              <a:gd name="adj" fmla="val 15691112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pic>
        <p:nvPicPr>
          <p:cNvPr id="203" name="Google Shape;203;p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21226" y="1253298"/>
            <a:ext cx="218480" cy="21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/>
          <p:nvPr/>
        </p:nvSpPr>
        <p:spPr>
          <a:xfrm>
            <a:off x="5387678" y="1767251"/>
            <a:ext cx="1618754" cy="202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6666"/>
              </a:lnSpc>
              <a:buClr>
                <a:srgbClr val="383838"/>
              </a:buClr>
              <a:buSzPts val="1500"/>
            </a:pPr>
            <a:r>
              <a:rPr lang="en-US" sz="12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Privacy Concerns</a:t>
            </a:r>
            <a:endParaRPr sz="1200"/>
          </a:p>
        </p:txBody>
      </p:sp>
      <p:sp>
        <p:nvSpPr>
          <p:cNvPr id="205" name="Google Shape;205;p21"/>
          <p:cNvSpPr/>
          <p:nvPr/>
        </p:nvSpPr>
        <p:spPr>
          <a:xfrm>
            <a:off x="5387678" y="2066694"/>
            <a:ext cx="2745184" cy="12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0000"/>
              </a:lnSpc>
              <a:buClr>
                <a:srgbClr val="383838"/>
              </a:buClr>
              <a:buSzPts val="1500"/>
            </a:pPr>
            <a:r>
              <a:rPr lang="en-US" sz="12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The biggest fear: privacy breach. Analysis reveals private facts about people. Different people have different sharing preferences—birthdays, photos, education. Inadvertent use may upset people or trigger legal action.</a:t>
            </a:r>
            <a:endParaRPr sz="1200"/>
          </a:p>
        </p:txBody>
      </p:sp>
      <p:sp>
        <p:nvSpPr>
          <p:cNvPr id="206" name="Google Shape;206;p21"/>
          <p:cNvSpPr/>
          <p:nvPr/>
        </p:nvSpPr>
        <p:spPr>
          <a:xfrm>
            <a:off x="8462863" y="1131788"/>
            <a:ext cx="3081635" cy="2747485"/>
          </a:xfrm>
          <a:prstGeom prst="roundRect">
            <a:avLst>
              <a:gd name="adj" fmla="val 2637"/>
            </a:avLst>
          </a:prstGeom>
          <a:solidFill>
            <a:srgbClr val="E6E6E6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sp>
        <p:nvSpPr>
          <p:cNvPr id="207" name="Google Shape;207;p21"/>
          <p:cNvSpPr/>
          <p:nvPr/>
        </p:nvSpPr>
        <p:spPr>
          <a:xfrm>
            <a:off x="8631039" y="1119849"/>
            <a:ext cx="485577" cy="485577"/>
          </a:xfrm>
          <a:prstGeom prst="roundRect">
            <a:avLst>
              <a:gd name="adj" fmla="val 15691112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pic>
        <p:nvPicPr>
          <p:cNvPr id="208" name="Google Shape;208;p2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4588" y="1253298"/>
            <a:ext cx="218480" cy="21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1"/>
          <p:cNvSpPr/>
          <p:nvPr/>
        </p:nvSpPr>
        <p:spPr>
          <a:xfrm>
            <a:off x="8631040" y="1767251"/>
            <a:ext cx="1618754" cy="202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6666"/>
              </a:lnSpc>
              <a:buClr>
                <a:srgbClr val="383838"/>
              </a:buClr>
              <a:buSzPts val="1500"/>
            </a:pPr>
            <a:r>
              <a:rPr lang="en-US" sz="12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Adverse Reactions</a:t>
            </a:r>
            <a:endParaRPr sz="1200"/>
          </a:p>
        </p:txBody>
      </p:sp>
      <p:sp>
        <p:nvSpPr>
          <p:cNvPr id="210" name="Google Shape;210;p21"/>
          <p:cNvSpPr/>
          <p:nvPr/>
        </p:nvSpPr>
        <p:spPr>
          <a:xfrm>
            <a:off x="8631039" y="2066694"/>
            <a:ext cx="2745283" cy="103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0000"/>
              </a:lnSpc>
              <a:buClr>
                <a:srgbClr val="383838"/>
              </a:buClr>
              <a:buSzPts val="1500"/>
            </a:pPr>
            <a:r>
              <a:rPr lang="en-US" sz="12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Actions based on machine learning may create negative responses. Example: election campaigns using demographic insights might upset voters and cause adverse results.</a:t>
            </a:r>
            <a:endParaRPr sz="1200"/>
          </a:p>
        </p:txBody>
      </p:sp>
      <p:sp>
        <p:nvSpPr>
          <p:cNvPr id="211" name="Google Shape;211;p21"/>
          <p:cNvSpPr/>
          <p:nvPr/>
        </p:nvSpPr>
        <p:spPr>
          <a:xfrm>
            <a:off x="5164084" y="4135347"/>
            <a:ext cx="6324997" cy="1801317"/>
          </a:xfrm>
          <a:prstGeom prst="roundRect">
            <a:avLst>
              <a:gd name="adj" fmla="val 3774"/>
            </a:avLst>
          </a:prstGeom>
          <a:solidFill>
            <a:srgbClr val="E6E6E6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5387677" y="4040287"/>
            <a:ext cx="485577" cy="485577"/>
          </a:xfrm>
          <a:prstGeom prst="roundRect">
            <a:avLst>
              <a:gd name="adj" fmla="val 15691112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pic>
        <p:nvPicPr>
          <p:cNvPr id="213" name="Google Shape;213;p2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21226" y="4173736"/>
            <a:ext cx="218480" cy="21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/>
          <p:nvPr/>
        </p:nvSpPr>
        <p:spPr>
          <a:xfrm>
            <a:off x="5387677" y="4687689"/>
            <a:ext cx="3312977" cy="258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6666"/>
              </a:lnSpc>
              <a:buClr>
                <a:srgbClr val="383838"/>
              </a:buClr>
              <a:buSzPts val="1500"/>
            </a:pPr>
            <a:r>
              <a:rPr lang="en-US" sz="12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Human Judgment Required</a:t>
            </a:r>
            <a:endParaRPr sz="1200"/>
          </a:p>
        </p:txBody>
      </p:sp>
      <p:sp>
        <p:nvSpPr>
          <p:cNvPr id="215" name="Google Shape;215;p21"/>
          <p:cNvSpPr/>
          <p:nvPr/>
        </p:nvSpPr>
        <p:spPr>
          <a:xfrm>
            <a:off x="5387678" y="4987132"/>
            <a:ext cx="5988645" cy="51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0000"/>
              </a:lnSpc>
              <a:buClr>
                <a:srgbClr val="383838"/>
              </a:buClr>
              <a:buSzPts val="1500"/>
            </a:pPr>
            <a:r>
              <a:rPr lang="en-US" sz="12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Critical consideration: exercise proper human judgment before using machine learning outcomes. Only then will decisions be beneficial without adverse impact.</a:t>
            </a:r>
            <a:endParaRPr sz="1200"/>
          </a:p>
        </p:txBody>
      </p:sp>
      <p:sp>
        <p:nvSpPr>
          <p:cNvPr id="216" name="Google Shape;216;p21"/>
          <p:cNvSpPr/>
          <p:nvPr/>
        </p:nvSpPr>
        <p:spPr>
          <a:xfrm>
            <a:off x="5219502" y="5855494"/>
            <a:ext cx="6324997" cy="51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0000"/>
              </a:lnSpc>
              <a:buClr>
                <a:srgbClr val="383838"/>
              </a:buClr>
              <a:buSzPts val="1500"/>
            </a:pPr>
            <a:r>
              <a:rPr lang="en-US" sz="12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Laws, regulations, cultural backgrounds, and emotional maturity vary drastically between countries, making machine learning issues quite different across regions.</a:t>
            </a:r>
            <a:endParaRPr sz="1200"/>
          </a:p>
        </p:txBody>
      </p:sp>
      <p:pic>
        <p:nvPicPr>
          <p:cNvPr id="2" name="Picture 2" descr="MAPS &amp; DIRECTIONS - Best Private University in Telangana &amp; Andhra Pradesh | KLH  Hyderabad">
            <a:extLst>
              <a:ext uri="{FF2B5EF4-FFF2-40B4-BE49-F238E27FC236}">
                <a16:creationId xmlns:a16="http://schemas.microsoft.com/office/drawing/2014/main" id="{B12FDF03-03A3-2A92-37BF-CB659C4F7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562" y="-416953"/>
            <a:ext cx="1908438" cy="14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/>
          <p:nvPr/>
        </p:nvSpPr>
        <p:spPr>
          <a:xfrm>
            <a:off x="4714686" y="455973"/>
            <a:ext cx="3207345" cy="40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25000"/>
              </a:lnSpc>
              <a:buClr>
                <a:srgbClr val="383838"/>
              </a:buClr>
              <a:buSzPts val="3000"/>
            </a:pPr>
            <a:r>
              <a:rPr lang="en-US" sz="25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Summary</a:t>
            </a:r>
            <a:endParaRPr sz="2500"/>
          </a:p>
        </p:txBody>
      </p:sp>
      <p:sp>
        <p:nvSpPr>
          <p:cNvPr id="223" name="Google Shape;223;p22"/>
          <p:cNvSpPr/>
          <p:nvPr/>
        </p:nvSpPr>
        <p:spPr>
          <a:xfrm>
            <a:off x="641450" y="1163737"/>
            <a:ext cx="360759" cy="360759"/>
          </a:xfrm>
          <a:prstGeom prst="roundRect">
            <a:avLst>
              <a:gd name="adj" fmla="val 18670"/>
            </a:avLst>
          </a:prstGeom>
          <a:solidFill>
            <a:srgbClr val="E6E6E6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sp>
        <p:nvSpPr>
          <p:cNvPr id="224" name="Google Shape;224;p22"/>
          <p:cNvSpPr/>
          <p:nvPr/>
        </p:nvSpPr>
        <p:spPr>
          <a:xfrm>
            <a:off x="1162546" y="1218803"/>
            <a:ext cx="1603673" cy="200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3333"/>
              </a:lnSpc>
              <a:buClr>
                <a:srgbClr val="383838"/>
              </a:buClr>
              <a:buSzPts val="1500"/>
            </a:pPr>
            <a:r>
              <a:rPr lang="en-US" sz="12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Learning Philosophy</a:t>
            </a:r>
            <a:endParaRPr sz="1200"/>
          </a:p>
        </p:txBody>
      </p:sp>
      <p:sp>
        <p:nvSpPr>
          <p:cNvPr id="225" name="Google Shape;225;p22"/>
          <p:cNvSpPr/>
          <p:nvPr/>
        </p:nvSpPr>
        <p:spPr>
          <a:xfrm>
            <a:off x="1162546" y="1515369"/>
            <a:ext cx="10388005" cy="25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0000"/>
              </a:lnSpc>
              <a:buClr>
                <a:srgbClr val="383838"/>
              </a:buClr>
              <a:buSzPts val="1500"/>
            </a:pPr>
            <a:r>
              <a:rPr lang="en-US" sz="12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Machine learning imitates human learning from expert guidance and experience through data input, abstraction, and generalization.</a:t>
            </a:r>
            <a:endParaRPr sz="1200"/>
          </a:p>
        </p:txBody>
      </p:sp>
      <p:sp>
        <p:nvSpPr>
          <p:cNvPr id="226" name="Google Shape;226;p22"/>
          <p:cNvSpPr/>
          <p:nvPr/>
        </p:nvSpPr>
        <p:spPr>
          <a:xfrm>
            <a:off x="641450" y="2092524"/>
            <a:ext cx="360759" cy="360759"/>
          </a:xfrm>
          <a:prstGeom prst="roundRect">
            <a:avLst>
              <a:gd name="adj" fmla="val 18670"/>
            </a:avLst>
          </a:prstGeom>
          <a:solidFill>
            <a:srgbClr val="E6E6E6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sp>
        <p:nvSpPr>
          <p:cNvPr id="227" name="Google Shape;227;p22"/>
          <p:cNvSpPr/>
          <p:nvPr/>
        </p:nvSpPr>
        <p:spPr>
          <a:xfrm>
            <a:off x="1162546" y="2147590"/>
            <a:ext cx="3035381" cy="17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3333"/>
              </a:lnSpc>
              <a:buClr>
                <a:srgbClr val="383838"/>
              </a:buClr>
              <a:buSzPts val="1500"/>
            </a:pPr>
            <a:r>
              <a:rPr lang="en-US" sz="12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Right Problem Selection</a:t>
            </a:r>
            <a:endParaRPr sz="1200"/>
          </a:p>
        </p:txBody>
      </p:sp>
      <p:sp>
        <p:nvSpPr>
          <p:cNvPr id="228" name="Google Shape;228;p22"/>
          <p:cNvSpPr/>
          <p:nvPr/>
        </p:nvSpPr>
        <p:spPr>
          <a:xfrm>
            <a:off x="1162546" y="2444155"/>
            <a:ext cx="10388005" cy="25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0000"/>
              </a:lnSpc>
              <a:buClr>
                <a:srgbClr val="383838"/>
              </a:buClr>
              <a:buSzPts val="1500"/>
            </a:pPr>
            <a:r>
              <a:rPr lang="en-US" sz="12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Decide whether the problem is appropriate for machine learning before starting. Not all problems benefit from this approach.</a:t>
            </a:r>
            <a:endParaRPr sz="1200"/>
          </a:p>
        </p:txBody>
      </p:sp>
      <p:sp>
        <p:nvSpPr>
          <p:cNvPr id="229" name="Google Shape;229;p22"/>
          <p:cNvSpPr/>
          <p:nvPr/>
        </p:nvSpPr>
        <p:spPr>
          <a:xfrm>
            <a:off x="641450" y="3021311"/>
            <a:ext cx="360759" cy="360759"/>
          </a:xfrm>
          <a:prstGeom prst="roundRect">
            <a:avLst>
              <a:gd name="adj" fmla="val 18670"/>
            </a:avLst>
          </a:prstGeom>
          <a:solidFill>
            <a:srgbClr val="E6E6E6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sp>
        <p:nvSpPr>
          <p:cNvPr id="230" name="Google Shape;230;p22"/>
          <p:cNvSpPr/>
          <p:nvPr/>
        </p:nvSpPr>
        <p:spPr>
          <a:xfrm>
            <a:off x="1162546" y="3076377"/>
            <a:ext cx="1603673" cy="200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3333"/>
              </a:lnSpc>
              <a:buClr>
                <a:srgbClr val="383838"/>
              </a:buClr>
              <a:buSzPts val="1500"/>
            </a:pPr>
            <a:r>
              <a:rPr lang="en-US" sz="12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Three Categories</a:t>
            </a:r>
            <a:endParaRPr sz="1200"/>
          </a:p>
        </p:txBody>
      </p:sp>
      <p:sp>
        <p:nvSpPr>
          <p:cNvPr id="231" name="Google Shape;231;p22"/>
          <p:cNvSpPr/>
          <p:nvPr/>
        </p:nvSpPr>
        <p:spPr>
          <a:xfrm>
            <a:off x="1162546" y="3372942"/>
            <a:ext cx="10388005" cy="25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0000"/>
              </a:lnSpc>
              <a:buClr>
                <a:srgbClr val="383838"/>
              </a:buClr>
              <a:buSzPts val="1500"/>
            </a:pPr>
            <a:r>
              <a:rPr lang="en-US" sz="12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Supervised (predictive), Unsupervised (descriptive), and Reinforcement learning each serve different purposes and applications.</a:t>
            </a:r>
            <a:endParaRPr sz="1200"/>
          </a:p>
        </p:txBody>
      </p:sp>
      <p:sp>
        <p:nvSpPr>
          <p:cNvPr id="232" name="Google Shape;232;p22"/>
          <p:cNvSpPr/>
          <p:nvPr/>
        </p:nvSpPr>
        <p:spPr>
          <a:xfrm>
            <a:off x="641450" y="3950097"/>
            <a:ext cx="360759" cy="360759"/>
          </a:xfrm>
          <a:prstGeom prst="roundRect">
            <a:avLst>
              <a:gd name="adj" fmla="val 18670"/>
            </a:avLst>
          </a:prstGeom>
          <a:solidFill>
            <a:srgbClr val="E6E6E6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sp>
        <p:nvSpPr>
          <p:cNvPr id="233" name="Google Shape;233;p22"/>
          <p:cNvSpPr/>
          <p:nvPr/>
        </p:nvSpPr>
        <p:spPr>
          <a:xfrm>
            <a:off x="1162546" y="4005163"/>
            <a:ext cx="1603673" cy="200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3333"/>
              </a:lnSpc>
              <a:buClr>
                <a:srgbClr val="383838"/>
              </a:buClr>
              <a:buSzPts val="1500"/>
            </a:pPr>
            <a:r>
              <a:rPr lang="en-US" sz="12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Industry Adoption</a:t>
            </a:r>
            <a:endParaRPr sz="1200"/>
          </a:p>
        </p:txBody>
      </p:sp>
      <p:sp>
        <p:nvSpPr>
          <p:cNvPr id="234" name="Google Shape;234;p22"/>
          <p:cNvSpPr/>
          <p:nvPr/>
        </p:nvSpPr>
        <p:spPr>
          <a:xfrm>
            <a:off x="1162546" y="4301729"/>
            <a:ext cx="10388005" cy="25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0000"/>
              </a:lnSpc>
              <a:buClr>
                <a:srgbClr val="383838"/>
              </a:buClr>
              <a:buSzPts val="1500"/>
            </a:pPr>
            <a:r>
              <a:rPr lang="en-US" sz="12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Banking, Insurance, Healthcare, and other domains successfully solve problems using machine learning technologies.</a:t>
            </a:r>
            <a:endParaRPr sz="1200"/>
          </a:p>
        </p:txBody>
      </p:sp>
      <p:sp>
        <p:nvSpPr>
          <p:cNvPr id="235" name="Google Shape;235;p22"/>
          <p:cNvSpPr/>
          <p:nvPr/>
        </p:nvSpPr>
        <p:spPr>
          <a:xfrm>
            <a:off x="641450" y="4878884"/>
            <a:ext cx="360759" cy="360759"/>
          </a:xfrm>
          <a:prstGeom prst="roundRect">
            <a:avLst>
              <a:gd name="adj" fmla="val 18670"/>
            </a:avLst>
          </a:prstGeom>
          <a:solidFill>
            <a:srgbClr val="E6E6E6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sp>
        <p:nvSpPr>
          <p:cNvPr id="236" name="Google Shape;236;p22"/>
          <p:cNvSpPr/>
          <p:nvPr/>
        </p:nvSpPr>
        <p:spPr>
          <a:xfrm>
            <a:off x="1162546" y="4933950"/>
            <a:ext cx="1603673" cy="200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3333"/>
              </a:lnSpc>
              <a:buClr>
                <a:srgbClr val="383838"/>
              </a:buClr>
              <a:buSzPts val="1500"/>
            </a:pPr>
            <a:r>
              <a:rPr lang="en-US" sz="12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Platform Choices</a:t>
            </a:r>
            <a:endParaRPr sz="1200"/>
          </a:p>
        </p:txBody>
      </p:sp>
      <p:sp>
        <p:nvSpPr>
          <p:cNvPr id="237" name="Google Shape;237;p22"/>
          <p:cNvSpPr/>
          <p:nvPr/>
        </p:nvSpPr>
        <p:spPr>
          <a:xfrm>
            <a:off x="1162546" y="5230515"/>
            <a:ext cx="10388005" cy="25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0000"/>
              </a:lnSpc>
              <a:buClr>
                <a:srgbClr val="383838"/>
              </a:buClr>
              <a:buSzPts val="1500"/>
            </a:pPr>
            <a:r>
              <a:rPr lang="en-US" sz="12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Python, R, MATLAB, SAS, and SPSS are the most widely adopted platforms for implementing machine learning solutions.</a:t>
            </a:r>
            <a:endParaRPr sz="1200"/>
          </a:p>
        </p:txBody>
      </p:sp>
      <p:sp>
        <p:nvSpPr>
          <p:cNvPr id="238" name="Google Shape;238;p22"/>
          <p:cNvSpPr/>
          <p:nvPr/>
        </p:nvSpPr>
        <p:spPr>
          <a:xfrm>
            <a:off x="641450" y="5807671"/>
            <a:ext cx="360759" cy="360759"/>
          </a:xfrm>
          <a:prstGeom prst="roundRect">
            <a:avLst>
              <a:gd name="adj" fmla="val 18670"/>
            </a:avLst>
          </a:prstGeom>
          <a:solidFill>
            <a:srgbClr val="E6E6E6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sp>
        <p:nvSpPr>
          <p:cNvPr id="239" name="Google Shape;239;p22"/>
          <p:cNvSpPr/>
          <p:nvPr/>
        </p:nvSpPr>
        <p:spPr>
          <a:xfrm>
            <a:off x="1162546" y="5862737"/>
            <a:ext cx="1603673" cy="200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3333"/>
              </a:lnSpc>
              <a:buClr>
                <a:srgbClr val="383838"/>
              </a:buClr>
              <a:buSzPts val="1500"/>
            </a:pPr>
            <a:r>
              <a:rPr lang="en-US" sz="12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Ethical Responsibility</a:t>
            </a:r>
            <a:endParaRPr sz="1200"/>
          </a:p>
        </p:txBody>
      </p:sp>
      <p:sp>
        <p:nvSpPr>
          <p:cNvPr id="240" name="Google Shape;240;p22"/>
          <p:cNvSpPr/>
          <p:nvPr/>
        </p:nvSpPr>
        <p:spPr>
          <a:xfrm>
            <a:off x="1162546" y="6159302"/>
            <a:ext cx="10388005" cy="25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0000"/>
              </a:lnSpc>
              <a:buClr>
                <a:srgbClr val="383838"/>
              </a:buClr>
              <a:buSzPts val="1500"/>
            </a:pPr>
            <a:r>
              <a:rPr lang="en-US" sz="12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Critical consideration and human judgment required before applying machine learning to avoid ethical issues and ensure beneficial outcomes.</a:t>
            </a:r>
            <a:endParaRPr sz="1200"/>
          </a:p>
        </p:txBody>
      </p:sp>
      <p:pic>
        <p:nvPicPr>
          <p:cNvPr id="2" name="Picture 2" descr="MAPS &amp; DIRECTIONS - Best Private University in Telangana &amp; Andhra Pradesh | KLH  Hyderabad">
            <a:extLst>
              <a:ext uri="{FF2B5EF4-FFF2-40B4-BE49-F238E27FC236}">
                <a16:creationId xmlns:a16="http://schemas.microsoft.com/office/drawing/2014/main" id="{0292149E-FB73-3489-80D6-3D25242B9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562" y="-416953"/>
            <a:ext cx="1908438" cy="14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436" y="2408238"/>
            <a:ext cx="10972800" cy="1143000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rgbClr val="7030A0"/>
                </a:solidFill>
              </a:rPr>
              <a:t>SUMMARY</a:t>
            </a:r>
          </a:p>
        </p:txBody>
      </p:sp>
      <p:pic>
        <p:nvPicPr>
          <p:cNvPr id="3" name="Picture 2" descr="MAPS &amp; DIRECTIONS - Best Private University in Telangana &amp; Andhra Pradesh | KLH  Hyderabad">
            <a:extLst>
              <a:ext uri="{FF2B5EF4-FFF2-40B4-BE49-F238E27FC236}">
                <a16:creationId xmlns:a16="http://schemas.microsoft.com/office/drawing/2014/main" id="{0E81BEB6-1678-F07D-338A-92504BBFD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562" y="-416953"/>
            <a:ext cx="1908438" cy="14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92BE84-3448-2348-B352-CD5BC083E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784" y="1744991"/>
            <a:ext cx="9975272" cy="3311237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BA253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endParaRPr lang="en-US" sz="2400" dirty="0">
              <a:latin typeface="Poppins" pitchFamily="2" charset="77"/>
              <a:cs typeface="Poppins" pitchFamily="2" charset="77"/>
            </a:endParaRPr>
          </a:p>
          <a:p>
            <a:pPr marL="0" indent="0" algn="ctr">
              <a:buNone/>
            </a:pPr>
            <a:endParaRPr lang="en-US" sz="2400" b="1" dirty="0">
              <a:latin typeface="Poppins" pitchFamily="2" charset="77"/>
              <a:cs typeface="Poppins" pitchFamily="2" charset="77"/>
            </a:endParaRPr>
          </a:p>
          <a:p>
            <a:pPr marL="0" indent="0" algn="ctr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  <a:p>
            <a:pPr algn="ctr"/>
            <a:endParaRPr lang="en-US" sz="2400" dirty="0">
              <a:latin typeface="Poppins" pitchFamily="2" charset="77"/>
              <a:cs typeface="Poppins" pitchFamily="2" charset="77"/>
            </a:endParaRPr>
          </a:p>
          <a:p>
            <a:pPr algn="ctr"/>
            <a:endParaRPr lang="en-US" sz="2400" dirty="0">
              <a:latin typeface="Poppins" pitchFamily="2" charset="77"/>
              <a:cs typeface="Poppins" pitchFamily="2" charset="77"/>
            </a:endParaRPr>
          </a:p>
          <a:p>
            <a:pPr algn="ctr"/>
            <a:endParaRPr lang="en-US" sz="2400" dirty="0">
              <a:latin typeface="Poppins" pitchFamily="2" charset="77"/>
              <a:cs typeface="Poppins" pitchFamily="2" charset="77"/>
            </a:endParaRPr>
          </a:p>
          <a:p>
            <a:pPr marL="0" indent="0" algn="ctr">
              <a:buNone/>
            </a:pPr>
            <a:endParaRPr lang="en-US" sz="2400" dirty="0">
              <a:latin typeface="Poppins" pitchFamily="2" charset="77"/>
              <a:cs typeface="Poppins" pitchFamily="2" charset="77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Picture 2" descr="KL Deemed to be University 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6606" y="3343511"/>
            <a:ext cx="3235570" cy="1083212"/>
          </a:xfrm>
          <a:prstGeom prst="rect">
            <a:avLst/>
          </a:prstGeom>
          <a:noFill/>
        </p:spPr>
      </p:pic>
      <p:pic>
        <p:nvPicPr>
          <p:cNvPr id="2" name="Picture 2" descr="MAPS &amp; DIRECTIONS - Best Private University in Telangana &amp; Andhra Pradesh | KLH  Hyderabad">
            <a:extLst>
              <a:ext uri="{FF2B5EF4-FFF2-40B4-BE49-F238E27FC236}">
                <a16:creationId xmlns:a16="http://schemas.microsoft.com/office/drawing/2014/main" id="{81340C1C-3BD6-2BE6-06D2-F12FE99FD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562" y="-416953"/>
            <a:ext cx="1908438" cy="14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529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436" y="2408238"/>
            <a:ext cx="10972800" cy="1143000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rgbClr val="7030A0"/>
                </a:solidFill>
              </a:rPr>
              <a:t>RECAP</a:t>
            </a:r>
          </a:p>
        </p:txBody>
      </p:sp>
      <p:pic>
        <p:nvPicPr>
          <p:cNvPr id="3" name="Picture 2" descr="MAPS &amp; DIRECTIONS - Best Private University in Telangana &amp; Andhra Pradesh | KLH  Hyderabad">
            <a:extLst>
              <a:ext uri="{FF2B5EF4-FFF2-40B4-BE49-F238E27FC236}">
                <a16:creationId xmlns:a16="http://schemas.microsoft.com/office/drawing/2014/main" id="{22E67350-1742-B7C0-FD62-5F2BB3310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562" y="-416953"/>
            <a:ext cx="1908438" cy="14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 descr="preencoded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6733310" y="443345"/>
            <a:ext cx="4572000" cy="605443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38807" y="2067097"/>
            <a:ext cx="6080648" cy="5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383838"/>
              </a:buClr>
              <a:buSzPts val="3800"/>
            </a:pPr>
            <a:r>
              <a:rPr lang="en-US" sz="32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When to Use Machine Learning</a:t>
            </a:r>
            <a:endParaRPr sz="3200"/>
          </a:p>
        </p:txBody>
      </p:sp>
      <p:sp>
        <p:nvSpPr>
          <p:cNvPr id="58" name="Google Shape;58;p13"/>
          <p:cNvSpPr/>
          <p:nvPr/>
        </p:nvSpPr>
        <p:spPr>
          <a:xfrm>
            <a:off x="652661" y="2941430"/>
            <a:ext cx="6482430" cy="644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7894"/>
              </a:lnSpc>
              <a:buClr>
                <a:srgbClr val="383838"/>
              </a:buClr>
              <a:buSzPts val="1900"/>
            </a:pPr>
            <a:r>
              <a:rPr lang="en-US" sz="24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Machine learning transforms how we solve complex problems, but it's not a universal solution. Understanding when and where to apply it is crucial for success.</a:t>
            </a:r>
            <a:endParaRPr sz="2400"/>
          </a:p>
        </p:txBody>
      </p:sp>
      <p:pic>
        <p:nvPicPr>
          <p:cNvPr id="2" name="Picture 2" descr="MAPS &amp; DIRECTIONS - Best Private University in Telangana &amp; Andhra Pradesh | KLH  Hyderabad">
            <a:extLst>
              <a:ext uri="{FF2B5EF4-FFF2-40B4-BE49-F238E27FC236}">
                <a16:creationId xmlns:a16="http://schemas.microsoft.com/office/drawing/2014/main" id="{966B235C-6014-229C-0699-40A952EA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562" y="-416953"/>
            <a:ext cx="1908438" cy="14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669529" y="460277"/>
            <a:ext cx="6659526" cy="190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806"/>
              </a:lnSpc>
              <a:buClr>
                <a:srgbClr val="383838"/>
              </a:buClr>
              <a:buSzPts val="1550"/>
            </a:pPr>
            <a:r>
              <a:rPr lang="en-US" sz="28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Understanding</a:t>
            </a:r>
            <a:r>
              <a:rPr lang="en-US" sz="24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 the Fundamentals</a:t>
            </a:r>
            <a:endParaRPr sz="2400"/>
          </a:p>
        </p:txBody>
      </p:sp>
      <p:sp>
        <p:nvSpPr>
          <p:cNvPr id="65" name="Google Shape;65;p14"/>
          <p:cNvSpPr/>
          <p:nvPr/>
        </p:nvSpPr>
        <p:spPr>
          <a:xfrm>
            <a:off x="614109" y="957975"/>
            <a:ext cx="7573927" cy="48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396"/>
              </a:lnSpc>
              <a:buClr>
                <a:srgbClr val="383838"/>
              </a:buClr>
              <a:buSzPts val="3150"/>
            </a:pPr>
            <a:r>
              <a:rPr lang="en-US" sz="24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The Machine Learning Philosophy</a:t>
            </a:r>
            <a:endParaRPr sz="2400"/>
          </a:p>
        </p:txBody>
      </p:sp>
      <p:sp>
        <p:nvSpPr>
          <p:cNvPr id="66" name="Google Shape;66;p14"/>
          <p:cNvSpPr/>
          <p:nvPr/>
        </p:nvSpPr>
        <p:spPr>
          <a:xfrm>
            <a:off x="641819" y="1473218"/>
            <a:ext cx="5222280" cy="80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1290"/>
              </a:lnSpc>
              <a:buClr>
                <a:srgbClr val="383838"/>
              </a:buClr>
              <a:buSzPts val="1550"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Machine learning imitates human learning—learning from expert guidance and experience. The process divides into three essential parts that work together to create intelligent systems.</a:t>
            </a:r>
            <a:endParaRPr sz="2000"/>
          </a:p>
        </p:txBody>
      </p:sp>
      <p:sp>
        <p:nvSpPr>
          <p:cNvPr id="67" name="Google Shape;67;p14"/>
          <p:cNvSpPr/>
          <p:nvPr/>
        </p:nvSpPr>
        <p:spPr>
          <a:xfrm>
            <a:off x="558692" y="3909643"/>
            <a:ext cx="5222280" cy="80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1290"/>
              </a:lnSpc>
              <a:buClr>
                <a:srgbClr val="383838"/>
              </a:buClr>
              <a:buSzPts val="1550"/>
            </a:pPr>
            <a:r>
              <a:rPr lang="en-US" sz="2000" b="1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Data Input</a:t>
            </a:r>
            <a:r>
              <a:rPr lang="en-US" sz="20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 utilizes past data as a basis for future decisions. </a:t>
            </a:r>
            <a:r>
              <a:rPr lang="en-US" sz="2000" b="1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Abstraction</a:t>
            </a:r>
            <a:r>
              <a:rPr lang="en-US" sz="20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 represents input data in a summarized way. </a:t>
            </a:r>
            <a:r>
              <a:rPr lang="en-US" sz="2000" b="1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Generalization</a:t>
            </a:r>
            <a:r>
              <a:rPr lang="en-US" sz="20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 creates a framework for making decisions from abstracted representations.</a:t>
            </a:r>
            <a:endParaRPr sz="2000"/>
          </a:p>
        </p:txBody>
      </p:sp>
      <p:pic>
        <p:nvPicPr>
          <p:cNvPr id="68" name="Google Shape;68;p14" descr="preencoded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6320398" y="596422"/>
            <a:ext cx="5222280" cy="5610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MAPS &amp; DIRECTIONS - Best Private University in Telangana &amp; Andhra Pradesh | KLH  Hyderabad">
            <a:extLst>
              <a:ext uri="{FF2B5EF4-FFF2-40B4-BE49-F238E27FC236}">
                <a16:creationId xmlns:a16="http://schemas.microsoft.com/office/drawing/2014/main" id="{E6F8C4FF-CACA-1F9F-AC03-AF5BC82E0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562" y="-416953"/>
            <a:ext cx="1908438" cy="14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791207" y="843013"/>
            <a:ext cx="10458684" cy="5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383838"/>
              </a:buClr>
              <a:buSzPts val="3800"/>
            </a:pPr>
            <a:r>
              <a:rPr lang="en-US" sz="32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When NOT to Use Machine Learning</a:t>
            </a:r>
            <a:endParaRPr sz="3200"/>
          </a:p>
        </p:txBody>
      </p:sp>
      <p:sp>
        <p:nvSpPr>
          <p:cNvPr id="75" name="Google Shape;75;p15"/>
          <p:cNvSpPr/>
          <p:nvPr/>
        </p:nvSpPr>
        <p:spPr>
          <a:xfrm>
            <a:off x="805061" y="1998062"/>
            <a:ext cx="5190332" cy="1978188"/>
          </a:xfrm>
          <a:prstGeom prst="roundRect">
            <a:avLst>
              <a:gd name="adj" fmla="val 6804"/>
            </a:avLst>
          </a:prstGeom>
          <a:solidFill>
            <a:srgbClr val="F7F7F7"/>
          </a:solidFill>
          <a:ln w="304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779661" y="1998062"/>
            <a:ext cx="101600" cy="1791792"/>
          </a:xfrm>
          <a:prstGeom prst="roundRect">
            <a:avLst>
              <a:gd name="adj" fmla="val 8320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1107877" y="2086134"/>
            <a:ext cx="4142996" cy="241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3684"/>
              </a:lnSpc>
              <a:buClr>
                <a:srgbClr val="383838"/>
              </a:buClr>
              <a:buSzPts val="1900"/>
            </a:pPr>
            <a:r>
              <a:rPr lang="en-US" sz="16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High Human Involvement Tasks</a:t>
            </a:r>
            <a:endParaRPr sz="1600"/>
          </a:p>
        </p:txBody>
      </p:sp>
      <p:sp>
        <p:nvSpPr>
          <p:cNvPr id="78" name="Google Shape;78;p15"/>
          <p:cNvSpPr/>
          <p:nvPr/>
        </p:nvSpPr>
        <p:spPr>
          <a:xfrm>
            <a:off x="1080168" y="2430792"/>
            <a:ext cx="4660900" cy="96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7894"/>
              </a:lnSpc>
              <a:buClr>
                <a:srgbClr val="383838"/>
              </a:buClr>
              <a:buSzPts val="1900"/>
            </a:pPr>
            <a:r>
              <a:rPr lang="en-US" sz="16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Air traffic control requires intense human involvement and complex decision-making. Machine learning cannot replace critical human judgment in these scenarios.</a:t>
            </a:r>
            <a:endParaRPr sz="1600"/>
          </a:p>
        </p:txBody>
      </p:sp>
      <p:sp>
        <p:nvSpPr>
          <p:cNvPr id="79" name="Google Shape;79;p15"/>
          <p:cNvSpPr/>
          <p:nvPr/>
        </p:nvSpPr>
        <p:spPr>
          <a:xfrm>
            <a:off x="6196607" y="1998061"/>
            <a:ext cx="5190332" cy="1978189"/>
          </a:xfrm>
          <a:prstGeom prst="roundRect">
            <a:avLst>
              <a:gd name="adj" fmla="val 6804"/>
            </a:avLst>
          </a:prstGeom>
          <a:solidFill>
            <a:srgbClr val="F7F7F7"/>
          </a:solidFill>
          <a:ln w="304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6171207" y="1998062"/>
            <a:ext cx="101600" cy="1791792"/>
          </a:xfrm>
          <a:prstGeom prst="roundRect">
            <a:avLst>
              <a:gd name="adj" fmla="val 8320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6471714" y="2086133"/>
            <a:ext cx="3946904" cy="241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3684"/>
              </a:lnSpc>
              <a:buClr>
                <a:srgbClr val="383838"/>
              </a:buClr>
              <a:buSzPts val="1900"/>
            </a:pPr>
            <a:r>
              <a:rPr lang="en-US" sz="16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Simple Rule-Based Tasks</a:t>
            </a:r>
            <a:endParaRPr sz="1600"/>
          </a:p>
        </p:txBody>
      </p:sp>
      <p:sp>
        <p:nvSpPr>
          <p:cNvPr id="82" name="Google Shape;82;p15"/>
          <p:cNvSpPr/>
          <p:nvPr/>
        </p:nvSpPr>
        <p:spPr>
          <a:xfrm>
            <a:off x="6471714" y="2389228"/>
            <a:ext cx="4660900" cy="96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7894"/>
              </a:lnSpc>
              <a:buClr>
                <a:srgbClr val="383838"/>
              </a:buClr>
              <a:buSzPts val="1900"/>
            </a:pPr>
            <a:r>
              <a:rPr lang="en-US" sz="16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Traditional programming handles simple applications better. Price calculator engines and dispute tracking systems don't need machine learning techniques.</a:t>
            </a:r>
            <a:endParaRPr sz="1600"/>
          </a:p>
        </p:txBody>
      </p:sp>
      <p:sp>
        <p:nvSpPr>
          <p:cNvPr id="83" name="Google Shape;83;p15"/>
          <p:cNvSpPr/>
          <p:nvPr/>
        </p:nvSpPr>
        <p:spPr>
          <a:xfrm>
            <a:off x="777352" y="4254304"/>
            <a:ext cx="5190332" cy="1606163"/>
          </a:xfrm>
          <a:prstGeom prst="roundRect">
            <a:avLst>
              <a:gd name="adj" fmla="val 8295"/>
            </a:avLst>
          </a:prstGeom>
          <a:solidFill>
            <a:srgbClr val="F7F7F7"/>
          </a:solidFill>
          <a:ln w="304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779661" y="3991069"/>
            <a:ext cx="101600" cy="1469728"/>
          </a:xfrm>
          <a:prstGeom prst="roundRect">
            <a:avLst>
              <a:gd name="adj" fmla="val 8320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1107877" y="4217686"/>
            <a:ext cx="4447796" cy="271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3684"/>
              </a:lnSpc>
              <a:buClr>
                <a:srgbClr val="383838"/>
              </a:buClr>
              <a:buSzPts val="1900"/>
            </a:pPr>
            <a:r>
              <a:rPr lang="en-US" sz="16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Already Optimized Processes</a:t>
            </a:r>
            <a:endParaRPr sz="1600"/>
          </a:p>
        </p:txBody>
      </p:sp>
      <p:sp>
        <p:nvSpPr>
          <p:cNvPr id="86" name="Google Shape;86;p15"/>
          <p:cNvSpPr/>
          <p:nvPr/>
        </p:nvSpPr>
        <p:spPr>
          <a:xfrm>
            <a:off x="1107877" y="4590053"/>
            <a:ext cx="4660900" cy="644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7894"/>
              </a:lnSpc>
              <a:buClr>
                <a:srgbClr val="383838"/>
              </a:buClr>
              <a:buSzPts val="1900"/>
            </a:pPr>
            <a:r>
              <a:rPr lang="en-US" sz="16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If the business process is already optimized, incorporating machine learning won't justify the return on investment.</a:t>
            </a:r>
            <a:endParaRPr sz="1600"/>
          </a:p>
        </p:txBody>
      </p:sp>
      <p:sp>
        <p:nvSpPr>
          <p:cNvPr id="87" name="Google Shape;87;p15"/>
          <p:cNvSpPr/>
          <p:nvPr/>
        </p:nvSpPr>
        <p:spPr>
          <a:xfrm>
            <a:off x="6196607" y="4157322"/>
            <a:ext cx="5190332" cy="1620017"/>
          </a:xfrm>
          <a:prstGeom prst="roundRect">
            <a:avLst>
              <a:gd name="adj" fmla="val 8295"/>
            </a:avLst>
          </a:prstGeom>
          <a:solidFill>
            <a:srgbClr val="F7F7F7"/>
          </a:solidFill>
          <a:ln w="304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6171207" y="3991069"/>
            <a:ext cx="101600" cy="1469728"/>
          </a:xfrm>
          <a:prstGeom prst="roundRect">
            <a:avLst>
              <a:gd name="adj" fmla="val 8320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6499422" y="4217686"/>
            <a:ext cx="4057741" cy="29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3684"/>
              </a:lnSpc>
              <a:buClr>
                <a:srgbClr val="383838"/>
              </a:buClr>
              <a:buSzPts val="1900"/>
            </a:pPr>
            <a:r>
              <a:rPr lang="en-US" sz="16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Insufficient Training Data</a:t>
            </a:r>
            <a:endParaRPr sz="1600"/>
          </a:p>
        </p:txBody>
      </p:sp>
      <p:sp>
        <p:nvSpPr>
          <p:cNvPr id="90" name="Google Shape;90;p15"/>
          <p:cNvSpPr/>
          <p:nvPr/>
        </p:nvSpPr>
        <p:spPr>
          <a:xfrm>
            <a:off x="6499423" y="4590053"/>
            <a:ext cx="4660900" cy="644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7894"/>
              </a:lnSpc>
              <a:buClr>
                <a:srgbClr val="383838"/>
              </a:buClr>
              <a:buSzPts val="1900"/>
            </a:pPr>
            <a:r>
              <a:rPr lang="en-US" sz="16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Small training datasets exponentially worsen the impact of bad data. Quality predictions require sizeable training data.</a:t>
            </a:r>
            <a:endParaRPr sz="1600"/>
          </a:p>
        </p:txBody>
      </p:sp>
      <p:pic>
        <p:nvPicPr>
          <p:cNvPr id="2" name="Picture 2" descr="MAPS &amp; DIRECTIONS - Best Private University in Telangana &amp; Andhra Pradesh | KLH  Hyderabad">
            <a:extLst>
              <a:ext uri="{FF2B5EF4-FFF2-40B4-BE49-F238E27FC236}">
                <a16:creationId xmlns:a16="http://schemas.microsoft.com/office/drawing/2014/main" id="{555CE4A1-2D61-EC88-BAB8-149A56D0C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562" y="-416953"/>
            <a:ext cx="1908438" cy="14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/>
          <p:nvPr/>
        </p:nvSpPr>
        <p:spPr>
          <a:xfrm>
            <a:off x="805061" y="886240"/>
            <a:ext cx="9045521" cy="5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383838"/>
              </a:buClr>
              <a:buSzPts val="3800"/>
            </a:pPr>
            <a:r>
              <a:rPr lang="en-US" sz="32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Three Types of Machine Learning</a:t>
            </a:r>
            <a:endParaRPr sz="3200"/>
          </a:p>
        </p:txBody>
      </p:sp>
      <p:sp>
        <p:nvSpPr>
          <p:cNvPr id="97" name="Google Shape;97;p16"/>
          <p:cNvSpPr/>
          <p:nvPr/>
        </p:nvSpPr>
        <p:spPr>
          <a:xfrm>
            <a:off x="805061" y="1791908"/>
            <a:ext cx="3393083" cy="3930010"/>
          </a:xfrm>
          <a:prstGeom prst="roundRect">
            <a:avLst>
              <a:gd name="adj" fmla="val 2491"/>
            </a:avLst>
          </a:prstGeom>
          <a:solidFill>
            <a:srgbClr val="E6E6E6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1012627" y="1999475"/>
            <a:ext cx="2012752" cy="251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3684"/>
              </a:lnSpc>
              <a:buClr>
                <a:srgbClr val="383838"/>
              </a:buClr>
              <a:buSzPts val="1900"/>
            </a:pPr>
            <a:r>
              <a:rPr lang="en-US" sz="16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Supervised Learning</a:t>
            </a:r>
            <a:endParaRPr sz="1600"/>
          </a:p>
        </p:txBody>
      </p:sp>
      <p:sp>
        <p:nvSpPr>
          <p:cNvPr id="99" name="Google Shape;99;p16"/>
          <p:cNvSpPr/>
          <p:nvPr/>
        </p:nvSpPr>
        <p:spPr>
          <a:xfrm>
            <a:off x="1012627" y="2371843"/>
            <a:ext cx="2977952" cy="96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7894"/>
              </a:lnSpc>
              <a:buClr>
                <a:srgbClr val="383838"/>
              </a:buClr>
              <a:buSzPts val="1900"/>
            </a:pPr>
            <a:r>
              <a:rPr lang="en-US" sz="16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Also called predictive learning. Predicts class or value of unknown objects based on prior information.</a:t>
            </a:r>
            <a:endParaRPr sz="1600"/>
          </a:p>
        </p:txBody>
      </p:sp>
      <p:sp>
        <p:nvSpPr>
          <p:cNvPr id="100" name="Google Shape;100;p16"/>
          <p:cNvSpPr/>
          <p:nvPr/>
        </p:nvSpPr>
        <p:spPr>
          <a:xfrm>
            <a:off x="1026482" y="3860566"/>
            <a:ext cx="2977952" cy="644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39" indent="-285739">
              <a:lnSpc>
                <a:spcPct val="157894"/>
              </a:lnSpc>
              <a:buClr>
                <a:srgbClr val="383838"/>
              </a:buClr>
              <a:buSzPts val="1900"/>
              <a:buFont typeface="Patrick Hand"/>
              <a:buChar char="•"/>
            </a:pPr>
            <a:r>
              <a:rPr lang="en-US" sz="16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Tumor classification</a:t>
            </a:r>
            <a:endParaRPr sz="1600"/>
          </a:p>
        </p:txBody>
      </p:sp>
      <p:sp>
        <p:nvSpPr>
          <p:cNvPr id="101" name="Google Shape;101;p16"/>
          <p:cNvSpPr/>
          <p:nvPr/>
        </p:nvSpPr>
        <p:spPr>
          <a:xfrm>
            <a:off x="1054190" y="4298048"/>
            <a:ext cx="2977952" cy="644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39" indent="-285739">
              <a:lnSpc>
                <a:spcPct val="157894"/>
              </a:lnSpc>
              <a:buClr>
                <a:srgbClr val="383838"/>
              </a:buClr>
              <a:buSzPts val="1900"/>
              <a:buFont typeface="Patrick Hand"/>
              <a:buChar char="•"/>
            </a:pPr>
            <a:r>
              <a:rPr lang="en-US" sz="16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Price prediction in real estate and stocks</a:t>
            </a:r>
            <a:endParaRPr sz="1600"/>
          </a:p>
        </p:txBody>
      </p:sp>
      <p:sp>
        <p:nvSpPr>
          <p:cNvPr id="102" name="Google Shape;102;p16"/>
          <p:cNvSpPr/>
          <p:nvPr/>
        </p:nvSpPr>
        <p:spPr>
          <a:xfrm>
            <a:off x="1012627" y="4887931"/>
            <a:ext cx="2977952" cy="32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39" indent="-285739">
              <a:lnSpc>
                <a:spcPct val="157894"/>
              </a:lnSpc>
              <a:buClr>
                <a:srgbClr val="383838"/>
              </a:buClr>
              <a:buSzPts val="1900"/>
              <a:buFont typeface="Patrick Hand"/>
              <a:buChar char="•"/>
            </a:pPr>
            <a:r>
              <a:rPr lang="en-US" sz="16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Customer behavior forecasting</a:t>
            </a:r>
            <a:endParaRPr sz="1600"/>
          </a:p>
        </p:txBody>
      </p:sp>
      <p:sp>
        <p:nvSpPr>
          <p:cNvPr id="103" name="Google Shape;103;p16"/>
          <p:cNvSpPr/>
          <p:nvPr/>
        </p:nvSpPr>
        <p:spPr>
          <a:xfrm>
            <a:off x="4399359" y="1791907"/>
            <a:ext cx="3393182" cy="3902301"/>
          </a:xfrm>
          <a:prstGeom prst="roundRect">
            <a:avLst>
              <a:gd name="adj" fmla="val 2491"/>
            </a:avLst>
          </a:prstGeom>
          <a:solidFill>
            <a:srgbClr val="E6E6E6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4606925" y="1999475"/>
            <a:ext cx="2791402" cy="286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3684"/>
              </a:lnSpc>
              <a:buClr>
                <a:srgbClr val="383838"/>
              </a:buClr>
              <a:buSzPts val="1900"/>
            </a:pPr>
            <a:r>
              <a:rPr lang="en-US" sz="16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Unsupervised Learning</a:t>
            </a:r>
            <a:endParaRPr sz="1600"/>
          </a:p>
        </p:txBody>
      </p:sp>
      <p:sp>
        <p:nvSpPr>
          <p:cNvPr id="105" name="Google Shape;105;p16"/>
          <p:cNvSpPr/>
          <p:nvPr/>
        </p:nvSpPr>
        <p:spPr>
          <a:xfrm>
            <a:off x="4606925" y="2371843"/>
            <a:ext cx="2978051" cy="96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7894"/>
              </a:lnSpc>
              <a:buClr>
                <a:srgbClr val="383838"/>
              </a:buClr>
              <a:buSzPts val="1900"/>
            </a:pPr>
            <a:r>
              <a:rPr lang="en-US" sz="16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Also called descriptive learning. Finds groups or patterns by grouping similar objects together.</a:t>
            </a:r>
            <a:endParaRPr sz="1600"/>
          </a:p>
        </p:txBody>
      </p:sp>
      <p:sp>
        <p:nvSpPr>
          <p:cNvPr id="106" name="Google Shape;106;p16"/>
          <p:cNvSpPr/>
          <p:nvPr/>
        </p:nvSpPr>
        <p:spPr>
          <a:xfrm>
            <a:off x="4606925" y="3943693"/>
            <a:ext cx="2978051" cy="32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39" indent="-285739">
              <a:lnSpc>
                <a:spcPct val="157894"/>
              </a:lnSpc>
              <a:buClr>
                <a:srgbClr val="383838"/>
              </a:buClr>
              <a:buSzPts val="1900"/>
              <a:buFont typeface="Patrick Hand"/>
              <a:buChar char="•"/>
            </a:pPr>
            <a:r>
              <a:rPr lang="en-US" sz="16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Customer segmentation</a:t>
            </a:r>
            <a:endParaRPr sz="1600"/>
          </a:p>
        </p:txBody>
      </p:sp>
      <p:sp>
        <p:nvSpPr>
          <p:cNvPr id="107" name="Google Shape;107;p16"/>
          <p:cNvSpPr/>
          <p:nvPr/>
        </p:nvSpPr>
        <p:spPr>
          <a:xfrm>
            <a:off x="4606925" y="4266930"/>
            <a:ext cx="2978051" cy="32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39" indent="-285739">
              <a:lnSpc>
                <a:spcPct val="157894"/>
              </a:lnSpc>
              <a:buClr>
                <a:srgbClr val="383838"/>
              </a:buClr>
              <a:buSzPts val="1900"/>
              <a:buFont typeface="Patrick Hand"/>
              <a:buChar char="•"/>
            </a:pPr>
            <a:r>
              <a:rPr lang="en-US" sz="16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Recommender systems</a:t>
            </a:r>
            <a:endParaRPr sz="1600"/>
          </a:p>
        </p:txBody>
      </p:sp>
      <p:sp>
        <p:nvSpPr>
          <p:cNvPr id="108" name="Google Shape;108;p16"/>
          <p:cNvSpPr/>
          <p:nvPr/>
        </p:nvSpPr>
        <p:spPr>
          <a:xfrm>
            <a:off x="4606925" y="4714857"/>
            <a:ext cx="2978051" cy="32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39" indent="-285739">
              <a:lnSpc>
                <a:spcPct val="157894"/>
              </a:lnSpc>
              <a:buClr>
                <a:srgbClr val="383838"/>
              </a:buClr>
              <a:buSzPts val="1900"/>
              <a:buFont typeface="Patrick Hand"/>
              <a:buChar char="•"/>
            </a:pPr>
            <a:r>
              <a:rPr lang="en-US" sz="16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Pattern discovery</a:t>
            </a:r>
            <a:endParaRPr sz="1600"/>
          </a:p>
        </p:txBody>
      </p:sp>
      <p:sp>
        <p:nvSpPr>
          <p:cNvPr id="109" name="Google Shape;109;p16"/>
          <p:cNvSpPr/>
          <p:nvPr/>
        </p:nvSpPr>
        <p:spPr>
          <a:xfrm>
            <a:off x="7993757" y="1791907"/>
            <a:ext cx="3393182" cy="3888447"/>
          </a:xfrm>
          <a:prstGeom prst="roundRect">
            <a:avLst>
              <a:gd name="adj" fmla="val 2491"/>
            </a:avLst>
          </a:prstGeom>
          <a:solidFill>
            <a:srgbClr val="E6E6E6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8201321" y="1999475"/>
            <a:ext cx="3062423" cy="21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3684"/>
              </a:lnSpc>
              <a:buClr>
                <a:srgbClr val="383838"/>
              </a:buClr>
              <a:buSzPts val="1900"/>
            </a:pPr>
            <a:r>
              <a:rPr lang="en-US" sz="16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Reinforcement Learning</a:t>
            </a:r>
            <a:endParaRPr sz="1600"/>
          </a:p>
        </p:txBody>
      </p:sp>
      <p:sp>
        <p:nvSpPr>
          <p:cNvPr id="111" name="Google Shape;111;p16"/>
          <p:cNvSpPr/>
          <p:nvPr/>
        </p:nvSpPr>
        <p:spPr>
          <a:xfrm>
            <a:off x="8201323" y="2371843"/>
            <a:ext cx="2978051" cy="96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7894"/>
              </a:lnSpc>
              <a:buClr>
                <a:srgbClr val="383838"/>
              </a:buClr>
              <a:buSzPts val="1900"/>
            </a:pPr>
            <a:r>
              <a:rPr lang="en-US" sz="16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Machines learn to act independently to achieve given goals through trial and error.</a:t>
            </a:r>
            <a:endParaRPr sz="1600"/>
          </a:p>
        </p:txBody>
      </p:sp>
      <p:sp>
        <p:nvSpPr>
          <p:cNvPr id="112" name="Google Shape;112;p16"/>
          <p:cNvSpPr/>
          <p:nvPr/>
        </p:nvSpPr>
        <p:spPr>
          <a:xfrm>
            <a:off x="8201323" y="3458784"/>
            <a:ext cx="2978051" cy="32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39" indent="-285739">
              <a:lnSpc>
                <a:spcPct val="157894"/>
              </a:lnSpc>
              <a:buClr>
                <a:srgbClr val="383838"/>
              </a:buClr>
              <a:buSzPts val="1900"/>
              <a:buFont typeface="Patrick Hand"/>
              <a:buChar char="•"/>
            </a:pPr>
            <a:r>
              <a:rPr lang="en-US" sz="16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Self-driving cars</a:t>
            </a:r>
            <a:endParaRPr sz="1600"/>
          </a:p>
        </p:txBody>
      </p:sp>
      <p:sp>
        <p:nvSpPr>
          <p:cNvPr id="113" name="Google Shape;113;p16"/>
          <p:cNvSpPr/>
          <p:nvPr/>
        </p:nvSpPr>
        <p:spPr>
          <a:xfrm>
            <a:off x="8201323" y="3851294"/>
            <a:ext cx="2978051" cy="32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39" indent="-285739">
              <a:lnSpc>
                <a:spcPct val="157894"/>
              </a:lnSpc>
              <a:buClr>
                <a:srgbClr val="383838"/>
              </a:buClr>
              <a:buSzPts val="1900"/>
              <a:buFont typeface="Patrick Hand"/>
              <a:buChar char="•"/>
            </a:pPr>
            <a:r>
              <a:rPr lang="en-US" sz="16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Intelligent robots</a:t>
            </a:r>
            <a:endParaRPr sz="1600"/>
          </a:p>
        </p:txBody>
      </p:sp>
      <p:sp>
        <p:nvSpPr>
          <p:cNvPr id="114" name="Google Shape;114;p16"/>
          <p:cNvSpPr/>
          <p:nvPr/>
        </p:nvSpPr>
        <p:spPr>
          <a:xfrm>
            <a:off x="8201323" y="4243803"/>
            <a:ext cx="2978051" cy="32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39" indent="-285739">
              <a:lnSpc>
                <a:spcPct val="157894"/>
              </a:lnSpc>
              <a:buClr>
                <a:srgbClr val="383838"/>
              </a:buClr>
              <a:buSzPts val="1900"/>
              <a:buFont typeface="Patrick Hand"/>
              <a:buChar char="•"/>
            </a:pPr>
            <a:r>
              <a:rPr lang="en-US" sz="16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Game-playing AI</a:t>
            </a:r>
            <a:endParaRPr sz="1600"/>
          </a:p>
        </p:txBody>
      </p:sp>
      <p:pic>
        <p:nvPicPr>
          <p:cNvPr id="2" name="Picture 2" descr="MAPS &amp; DIRECTIONS - Best Private University in Telangana &amp; Andhra Pradesh | KLH  Hyderabad">
            <a:extLst>
              <a:ext uri="{FF2B5EF4-FFF2-40B4-BE49-F238E27FC236}">
                <a16:creationId xmlns:a16="http://schemas.microsoft.com/office/drawing/2014/main" id="{05849379-55CA-4898-0C50-445CB3F38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562" y="-416953"/>
            <a:ext cx="1908438" cy="14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 descr="preencoded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49383" y="415636"/>
            <a:ext cx="4572000" cy="605443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/>
          <p:nvPr/>
        </p:nvSpPr>
        <p:spPr>
          <a:xfrm>
            <a:off x="5335498" y="559262"/>
            <a:ext cx="6330030" cy="5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383838"/>
              </a:buClr>
              <a:buSzPts val="3800"/>
            </a:pPr>
            <a:r>
              <a:rPr lang="en-US" sz="32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Banking &amp; Finance Applications</a:t>
            </a:r>
            <a:endParaRPr sz="3200"/>
          </a:p>
        </p:txBody>
      </p:sp>
      <p:pic>
        <p:nvPicPr>
          <p:cNvPr id="122" name="Google Shape;122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5498" y="1364323"/>
            <a:ext cx="1006376" cy="174099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6543089" y="1565538"/>
            <a:ext cx="2012752" cy="251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3684"/>
              </a:lnSpc>
              <a:buClr>
                <a:srgbClr val="383838"/>
              </a:buClr>
              <a:buSzPts val="1900"/>
            </a:pPr>
            <a:r>
              <a:rPr lang="en-US" sz="16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Fraud Detection</a:t>
            </a:r>
            <a:endParaRPr sz="1600"/>
          </a:p>
        </p:txBody>
      </p:sp>
      <p:sp>
        <p:nvSpPr>
          <p:cNvPr id="124" name="Google Shape;124;p17"/>
          <p:cNvSpPr/>
          <p:nvPr/>
        </p:nvSpPr>
        <p:spPr>
          <a:xfrm>
            <a:off x="6543089" y="1937906"/>
            <a:ext cx="4802287" cy="96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7894"/>
              </a:lnSpc>
              <a:buClr>
                <a:srgbClr val="383838"/>
              </a:buClr>
              <a:buSzPts val="1900"/>
            </a:pPr>
            <a:r>
              <a:rPr lang="en-US" sz="16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Real-time identification of fraudulent credit card transactions. High-performance models spot and prevent fraud at the moment of occurrence.</a:t>
            </a:r>
            <a:endParaRPr sz="1600"/>
          </a:p>
        </p:txBody>
      </p:sp>
      <p:pic>
        <p:nvPicPr>
          <p:cNvPr id="125" name="Google Shape;125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5498" y="3105313"/>
            <a:ext cx="1006376" cy="174099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/>
          <p:nvPr/>
        </p:nvSpPr>
        <p:spPr>
          <a:xfrm>
            <a:off x="6543089" y="3306531"/>
            <a:ext cx="3626147" cy="1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3684"/>
              </a:lnSpc>
              <a:buClr>
                <a:srgbClr val="383838"/>
              </a:buClr>
              <a:buSzPts val="1900"/>
            </a:pPr>
            <a:r>
              <a:rPr lang="en-US" sz="16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Customer Churn Prevention</a:t>
            </a:r>
            <a:endParaRPr sz="1600"/>
          </a:p>
        </p:txBody>
      </p:sp>
      <p:sp>
        <p:nvSpPr>
          <p:cNvPr id="127" name="Google Shape;127;p17"/>
          <p:cNvSpPr/>
          <p:nvPr/>
        </p:nvSpPr>
        <p:spPr>
          <a:xfrm>
            <a:off x="6543089" y="3678898"/>
            <a:ext cx="4802287" cy="96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7894"/>
              </a:lnSpc>
              <a:buClr>
                <a:srgbClr val="383838"/>
              </a:buClr>
              <a:buSzPts val="1900"/>
            </a:pPr>
            <a:r>
              <a:rPr lang="en-US" sz="16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Descriptive learning identifies problem areas. Predictive learning spots vulnerable customers likely to leave, enabling proactive retention strategies.</a:t>
            </a:r>
            <a:endParaRPr sz="1600"/>
          </a:p>
        </p:txBody>
      </p:sp>
      <p:sp>
        <p:nvSpPr>
          <p:cNvPr id="128" name="Google Shape;128;p17"/>
          <p:cNvSpPr/>
          <p:nvPr/>
        </p:nvSpPr>
        <p:spPr>
          <a:xfrm>
            <a:off x="5335498" y="5072723"/>
            <a:ext cx="6009878" cy="644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7894"/>
              </a:lnSpc>
              <a:buClr>
                <a:srgbClr val="383838"/>
              </a:buClr>
              <a:buSzPts val="1900"/>
            </a:pPr>
            <a:r>
              <a:rPr lang="en-US" sz="16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Leading banks globally implement these solutions to handle high volumes and velocity of transactions, avoiding operational hassles in dispute settlement.</a:t>
            </a:r>
            <a:endParaRPr sz="1600"/>
          </a:p>
        </p:txBody>
      </p:sp>
      <p:pic>
        <p:nvPicPr>
          <p:cNvPr id="2" name="Picture 2" descr="MAPS &amp; DIRECTIONS - Best Private University in Telangana &amp; Andhra Pradesh | KLH  Hyderabad">
            <a:extLst>
              <a:ext uri="{FF2B5EF4-FFF2-40B4-BE49-F238E27FC236}">
                <a16:creationId xmlns:a16="http://schemas.microsoft.com/office/drawing/2014/main" id="{4A50D949-200A-C5A6-9D37-B7133DDE8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562" y="-416953"/>
            <a:ext cx="1908438" cy="14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/>
          <p:nvPr/>
        </p:nvSpPr>
        <p:spPr>
          <a:xfrm>
            <a:off x="739379" y="802680"/>
            <a:ext cx="6354148" cy="41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6086"/>
              </a:lnSpc>
              <a:buClr>
                <a:srgbClr val="383838"/>
              </a:buClr>
              <a:buSzPts val="3450"/>
            </a:pPr>
            <a:r>
              <a:rPr lang="en-US" sz="29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Insurance Industry Solutions</a:t>
            </a:r>
            <a:endParaRPr sz="2900"/>
          </a:p>
        </p:txBody>
      </p:sp>
      <p:sp>
        <p:nvSpPr>
          <p:cNvPr id="135" name="Google Shape;135;p18"/>
          <p:cNvSpPr/>
          <p:nvPr/>
        </p:nvSpPr>
        <p:spPr>
          <a:xfrm>
            <a:off x="739378" y="1708250"/>
            <a:ext cx="6247607" cy="591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1764"/>
              </a:lnSpc>
              <a:buClr>
                <a:srgbClr val="383838"/>
              </a:buClr>
              <a:buSzPts val="1700"/>
            </a:pPr>
            <a:r>
              <a:rPr lang="en-US" sz="14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The insurance industry is extremely data-intensive, making it ideal for machine learning applications. Two major areas benefit significantly from these technologies.</a:t>
            </a:r>
            <a:endParaRPr sz="1400"/>
          </a:p>
        </p:txBody>
      </p:sp>
      <p:sp>
        <p:nvSpPr>
          <p:cNvPr id="137" name="Google Shape;137;p18"/>
          <p:cNvSpPr/>
          <p:nvPr/>
        </p:nvSpPr>
        <p:spPr>
          <a:xfrm>
            <a:off x="739378" y="2796083"/>
            <a:ext cx="6247607" cy="25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739378" y="2939257"/>
            <a:ext cx="1848445" cy="230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6470"/>
              </a:lnSpc>
              <a:buClr>
                <a:srgbClr val="383838"/>
              </a:buClr>
              <a:buSzPts val="1700"/>
            </a:pPr>
            <a:r>
              <a:rPr lang="en-US" sz="14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Risk Prediction</a:t>
            </a:r>
            <a:endParaRPr sz="1400"/>
          </a:p>
        </p:txBody>
      </p:sp>
      <p:sp>
        <p:nvSpPr>
          <p:cNvPr id="139" name="Google Shape;139;p18"/>
          <p:cNvSpPr/>
          <p:nvPr/>
        </p:nvSpPr>
        <p:spPr>
          <a:xfrm>
            <a:off x="739378" y="3355082"/>
            <a:ext cx="6247607" cy="591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1764"/>
              </a:lnSpc>
              <a:buClr>
                <a:srgbClr val="383838"/>
              </a:buClr>
              <a:buSzPts val="1700"/>
            </a:pPr>
            <a:r>
              <a:rPr lang="en-US" sz="14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During customer </a:t>
            </a:r>
            <a:r>
              <a:rPr lang="en-US" sz="1400" dirty="0" err="1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onboarding</a:t>
            </a:r>
            <a:r>
              <a:rPr lang="en-US" sz="14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, past information predicts new customer risk profiles. Risk quantum determines quote generation for prospective customers.</a:t>
            </a:r>
            <a:endParaRPr sz="1400"/>
          </a:p>
        </p:txBody>
      </p:sp>
      <p:sp>
        <p:nvSpPr>
          <p:cNvPr id="141" name="Google Shape;141;p18"/>
          <p:cNvSpPr/>
          <p:nvPr/>
        </p:nvSpPr>
        <p:spPr>
          <a:xfrm>
            <a:off x="739378" y="4558507"/>
            <a:ext cx="6247607" cy="25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739378" y="4701679"/>
            <a:ext cx="1848445" cy="230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6470"/>
              </a:lnSpc>
              <a:buClr>
                <a:srgbClr val="383838"/>
              </a:buClr>
              <a:buSzPts val="1700"/>
            </a:pPr>
            <a:r>
              <a:rPr lang="en-US" sz="14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Claims Management</a:t>
            </a:r>
            <a:endParaRPr sz="1400"/>
          </a:p>
        </p:txBody>
      </p:sp>
      <p:sp>
        <p:nvSpPr>
          <p:cNvPr id="143" name="Google Shape;143;p18"/>
          <p:cNvSpPr/>
          <p:nvPr/>
        </p:nvSpPr>
        <p:spPr>
          <a:xfrm>
            <a:off x="739378" y="5117506"/>
            <a:ext cx="6247607" cy="591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1764"/>
              </a:lnSpc>
              <a:buClr>
                <a:srgbClr val="383838"/>
              </a:buClr>
              <a:buSzPts val="1700"/>
            </a:pPr>
            <a:r>
              <a:rPr lang="en-US" sz="14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Historic claims and adjustor notes predict fraudulent claim possibilities. Models consider information from similar customers—same location, age group, ethnic group.</a:t>
            </a:r>
            <a:endParaRPr sz="1400"/>
          </a:p>
        </p:txBody>
      </p:sp>
      <p:pic>
        <p:nvPicPr>
          <p:cNvPr id="144" name="Google Shape;144;p18" descr="preencoded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7444184" y="1749822"/>
            <a:ext cx="4014788" cy="4014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MAPS &amp; DIRECTIONS - Best Private University in Telangana &amp; Andhra Pradesh | KLH  Hyderabad">
            <a:extLst>
              <a:ext uri="{FF2B5EF4-FFF2-40B4-BE49-F238E27FC236}">
                <a16:creationId xmlns:a16="http://schemas.microsoft.com/office/drawing/2014/main" id="{05C659E9-893D-2291-D73C-D8E7DB8D0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562" y="-416953"/>
            <a:ext cx="1908438" cy="14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>
            <a:off x="805061" y="1088705"/>
            <a:ext cx="4025603" cy="5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383838"/>
              </a:buClr>
              <a:buSzPts val="3800"/>
            </a:pPr>
            <a:r>
              <a:rPr lang="en-US" sz="32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Healthcare Revolution</a:t>
            </a:r>
            <a:endParaRPr sz="3200"/>
          </a:p>
        </p:txBody>
      </p:sp>
      <p:sp>
        <p:nvSpPr>
          <p:cNvPr id="151" name="Google Shape;151;p19"/>
          <p:cNvSpPr/>
          <p:nvPr/>
        </p:nvSpPr>
        <p:spPr>
          <a:xfrm>
            <a:off x="805060" y="2195590"/>
            <a:ext cx="3960903" cy="21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3684"/>
              </a:lnSpc>
              <a:buClr>
                <a:srgbClr val="383838"/>
              </a:buClr>
              <a:buSzPts val="1900"/>
            </a:pPr>
            <a:r>
              <a:rPr lang="en-US" sz="16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Wearable Device Monitoring</a:t>
            </a:r>
            <a:endParaRPr sz="1600"/>
          </a:p>
        </p:txBody>
      </p:sp>
      <p:sp>
        <p:nvSpPr>
          <p:cNvPr id="152" name="Google Shape;152;p19"/>
          <p:cNvSpPr/>
          <p:nvPr/>
        </p:nvSpPr>
        <p:spPr>
          <a:xfrm>
            <a:off x="805061" y="2567957"/>
            <a:ext cx="5165130" cy="96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7894"/>
              </a:lnSpc>
              <a:buClr>
                <a:srgbClr val="383838"/>
              </a:buClr>
              <a:buSzPts val="1900"/>
            </a:pPr>
            <a:r>
              <a:rPr lang="en-US" sz="16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Real-time health condition prediction from wearable data. Immediate alerts for health issues enable preventive action. Extreme problems trigger doctor and healthcare provider notifications.</a:t>
            </a:r>
            <a:endParaRPr sz="1600"/>
          </a:p>
        </p:txBody>
      </p:sp>
      <p:sp>
        <p:nvSpPr>
          <p:cNvPr id="153" name="Google Shape;153;p19"/>
          <p:cNvSpPr/>
          <p:nvPr/>
        </p:nvSpPr>
        <p:spPr>
          <a:xfrm>
            <a:off x="6221710" y="2195591"/>
            <a:ext cx="5000472" cy="228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3684"/>
              </a:lnSpc>
              <a:buClr>
                <a:srgbClr val="383838"/>
              </a:buClr>
              <a:buSzPts val="1900"/>
            </a:pPr>
            <a:r>
              <a:rPr lang="en-US" sz="16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Medical Imaging Diagnosis</a:t>
            </a:r>
            <a:endParaRPr sz="1600"/>
          </a:p>
        </p:txBody>
      </p:sp>
      <p:sp>
        <p:nvSpPr>
          <p:cNvPr id="154" name="Google Shape;154;p19"/>
          <p:cNvSpPr/>
          <p:nvPr/>
        </p:nvSpPr>
        <p:spPr>
          <a:xfrm>
            <a:off x="6221711" y="2567957"/>
            <a:ext cx="5165229" cy="644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7894"/>
              </a:lnSpc>
              <a:buClr>
                <a:srgbClr val="383838"/>
              </a:buClr>
              <a:buSzPts val="1900"/>
            </a:pPr>
            <a:r>
              <a:rPr lang="en-US" sz="1600" dirty="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Machine learning combined with computer vision plays a crucial role in disease diagnosis from medical imaging, improving accuracy and speed.</a:t>
            </a:r>
            <a:endParaRPr sz="1600"/>
          </a:p>
        </p:txBody>
      </p:sp>
      <p:sp>
        <p:nvSpPr>
          <p:cNvPr id="155" name="Google Shape;155;p19"/>
          <p:cNvSpPr/>
          <p:nvPr/>
        </p:nvSpPr>
        <p:spPr>
          <a:xfrm>
            <a:off x="805061" y="3760566"/>
            <a:ext cx="10581878" cy="1614983"/>
          </a:xfrm>
          <a:prstGeom prst="roundRect">
            <a:avLst>
              <a:gd name="adj" fmla="val 7181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76184" tIns="76184" rIns="76184" bIns="76184" anchor="ctr" anchorCtr="0">
            <a:noAutofit/>
          </a:bodyPr>
          <a:lstStyle/>
          <a:p>
            <a:endParaRPr/>
          </a:p>
        </p:txBody>
      </p:sp>
      <p:pic>
        <p:nvPicPr>
          <p:cNvPr id="156" name="Google Shape;156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6277" y="4064573"/>
            <a:ext cx="251519" cy="20121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/>
          <p:nvPr/>
        </p:nvSpPr>
        <p:spPr>
          <a:xfrm>
            <a:off x="1459012" y="4012086"/>
            <a:ext cx="9726712" cy="644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7894"/>
              </a:lnSpc>
              <a:buClr>
                <a:srgbClr val="000000"/>
              </a:buClr>
              <a:buSzPts val="1900"/>
            </a:pPr>
            <a:r>
              <a:rPr lang="en-US" sz="1600" b="1" dirty="0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rPr>
              <a:t>Real-World Example:</a:t>
            </a:r>
            <a:r>
              <a:rPr lang="en-US" sz="1600" dirty="0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rPr>
              <a:t> An elderly person's wearable detects dangerous blood pressure spike during morning walk. The model predicts fatality risk, alerts the person to rest, and notifies nearby healthcare providers to standby.</a:t>
            </a:r>
            <a:endParaRPr sz="1600"/>
          </a:p>
        </p:txBody>
      </p:sp>
      <p:pic>
        <p:nvPicPr>
          <p:cNvPr id="2" name="Picture 2" descr="MAPS &amp; DIRECTIONS - Best Private University in Telangana &amp; Andhra Pradesh | KLH  Hyderabad">
            <a:extLst>
              <a:ext uri="{FF2B5EF4-FFF2-40B4-BE49-F238E27FC236}">
                <a16:creationId xmlns:a16="http://schemas.microsoft.com/office/drawing/2014/main" id="{ABA4EB5C-03C0-6D1E-6A74-0775D6CA3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562" y="-416953"/>
            <a:ext cx="1908438" cy="14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999</TotalTime>
  <Words>954</Words>
  <Application>Microsoft Office PowerPoint</Application>
  <PresentationFormat>Widescreen</PresentationFormat>
  <Paragraphs>104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Gill Sans MT</vt:lpstr>
      <vt:lpstr>Patrick Hand</vt:lpstr>
      <vt:lpstr>Poppins</vt:lpstr>
      <vt:lpstr>Times New Roman</vt:lpstr>
      <vt:lpstr>Office Theme</vt:lpstr>
      <vt:lpstr>PowerPoint Presentation</vt:lpstr>
      <vt:lpstr>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 Manika Prasuna</dc:creator>
  <cp:lastModifiedBy>Jyothsna Datti</cp:lastModifiedBy>
  <cp:revision>110</cp:revision>
  <dcterms:created xsi:type="dcterms:W3CDTF">2025-05-12T05:57:37Z</dcterms:created>
  <dcterms:modified xsi:type="dcterms:W3CDTF">2025-12-16T08:31:48Z</dcterms:modified>
</cp:coreProperties>
</file>